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97" r:id="rId5"/>
    <p:sldId id="260" r:id="rId6"/>
    <p:sldId id="298" r:id="rId7"/>
    <p:sldId id="299" r:id="rId8"/>
    <p:sldId id="402" r:id="rId9"/>
    <p:sldId id="403" r:id="rId10"/>
    <p:sldId id="400" r:id="rId11"/>
    <p:sldId id="401" r:id="rId12"/>
    <p:sldId id="300" r:id="rId13"/>
    <p:sldId id="301" r:id="rId14"/>
    <p:sldId id="314" r:id="rId15"/>
    <p:sldId id="303" r:id="rId16"/>
    <p:sldId id="368" r:id="rId17"/>
    <p:sldId id="369" r:id="rId18"/>
    <p:sldId id="315" r:id="rId19"/>
    <p:sldId id="305" r:id="rId20"/>
    <p:sldId id="306" r:id="rId21"/>
    <p:sldId id="307" r:id="rId22"/>
    <p:sldId id="366" r:id="rId23"/>
    <p:sldId id="367" r:id="rId24"/>
    <p:sldId id="308" r:id="rId25"/>
    <p:sldId id="309" r:id="rId26"/>
    <p:sldId id="392" r:id="rId27"/>
    <p:sldId id="393" r:id="rId28"/>
    <p:sldId id="310" r:id="rId29"/>
    <p:sldId id="311" r:id="rId30"/>
    <p:sldId id="370" r:id="rId31"/>
    <p:sldId id="371" r:id="rId32"/>
    <p:sldId id="312" r:id="rId33"/>
    <p:sldId id="313" r:id="rId34"/>
    <p:sldId id="316" r:id="rId35"/>
    <p:sldId id="317" r:id="rId36"/>
    <p:sldId id="318" r:id="rId37"/>
    <p:sldId id="319" r:id="rId38"/>
    <p:sldId id="396" r:id="rId39"/>
    <p:sldId id="397" r:id="rId40"/>
    <p:sldId id="398" r:id="rId41"/>
    <p:sldId id="399" r:id="rId4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85" autoAdjust="0"/>
    <p:restoredTop sz="94660"/>
  </p:normalViewPr>
  <p:slideViewPr>
    <p:cSldViewPr snapToGrid="0">
      <p:cViewPr varScale="1">
        <p:scale>
          <a:sx n="88" d="100"/>
          <a:sy n="88" d="100"/>
        </p:scale>
        <p:origin x="293" y="67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DE628-109A-4FFD-87AB-0890CF94C7F3}" type="datetimeFigureOut">
              <a:rPr kumimoji="1" lang="ja-JP" altLang="en-US" smtClean="0"/>
              <a:t>2021/4/27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B0AA-ACD1-4E8C-81D3-E1C439D07F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5569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DE628-109A-4FFD-87AB-0890CF94C7F3}" type="datetimeFigureOut">
              <a:rPr kumimoji="1" lang="ja-JP" altLang="en-US" smtClean="0"/>
              <a:t>2021/4/27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B0AA-ACD1-4E8C-81D3-E1C439D07F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277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DE628-109A-4FFD-87AB-0890CF94C7F3}" type="datetimeFigureOut">
              <a:rPr kumimoji="1" lang="ja-JP" altLang="en-US" smtClean="0"/>
              <a:t>2021/4/27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B0AA-ACD1-4E8C-81D3-E1C439D07F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8228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DE628-109A-4FFD-87AB-0890CF94C7F3}" type="datetimeFigureOut">
              <a:rPr kumimoji="1" lang="ja-JP" altLang="en-US" smtClean="0"/>
              <a:t>2021/4/27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B0AA-ACD1-4E8C-81D3-E1C439D07F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0942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DE628-109A-4FFD-87AB-0890CF94C7F3}" type="datetimeFigureOut">
              <a:rPr kumimoji="1" lang="ja-JP" altLang="en-US" smtClean="0"/>
              <a:t>2021/4/27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B0AA-ACD1-4E8C-81D3-E1C439D07F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5242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DE628-109A-4FFD-87AB-0890CF94C7F3}" type="datetimeFigureOut">
              <a:rPr kumimoji="1" lang="ja-JP" altLang="en-US" smtClean="0"/>
              <a:t>2021/4/27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B0AA-ACD1-4E8C-81D3-E1C439D07F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9270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DE628-109A-4FFD-87AB-0890CF94C7F3}" type="datetimeFigureOut">
              <a:rPr kumimoji="1" lang="ja-JP" altLang="en-US" smtClean="0"/>
              <a:t>2021/4/27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B0AA-ACD1-4E8C-81D3-E1C439D07F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64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DE628-109A-4FFD-87AB-0890CF94C7F3}" type="datetimeFigureOut">
              <a:rPr kumimoji="1" lang="ja-JP" altLang="en-US" smtClean="0"/>
              <a:t>2021/4/27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B0AA-ACD1-4E8C-81D3-E1C439D07F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5659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DE628-109A-4FFD-87AB-0890CF94C7F3}" type="datetimeFigureOut">
              <a:rPr kumimoji="1" lang="ja-JP" altLang="en-US" smtClean="0"/>
              <a:t>2021/4/27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B0AA-ACD1-4E8C-81D3-E1C439D07F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4974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DE628-109A-4FFD-87AB-0890CF94C7F3}" type="datetimeFigureOut">
              <a:rPr kumimoji="1" lang="ja-JP" altLang="en-US" smtClean="0"/>
              <a:t>2021/4/27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B0AA-ACD1-4E8C-81D3-E1C439D07F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6466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DE628-109A-4FFD-87AB-0890CF94C7F3}" type="datetimeFigureOut">
              <a:rPr kumimoji="1" lang="ja-JP" altLang="en-US" smtClean="0"/>
              <a:t>2021/4/27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B0AA-ACD1-4E8C-81D3-E1C439D07F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4840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1DE628-109A-4FFD-87AB-0890CF94C7F3}" type="datetimeFigureOut">
              <a:rPr kumimoji="1" lang="ja-JP" altLang="en-US" smtClean="0"/>
              <a:t>2021/4/27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F5B0AA-ACD1-4E8C-81D3-E1C439D07F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2508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458"/>
            <a:ext cx="12192000" cy="6762858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888999" y="1765300"/>
            <a:ext cx="1037603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dirty="0" smtClean="0"/>
              <a:t>「わたしたちのくらしと日本国憲法」に関する問題に答えましょう。</a:t>
            </a:r>
            <a:endParaRPr kumimoji="1" lang="ja-JP" altLang="en-US" sz="4800" dirty="0"/>
          </a:p>
        </p:txBody>
      </p:sp>
    </p:spTree>
    <p:extLst>
      <p:ext uri="{BB962C8B-B14F-4D97-AF65-F5344CB8AC3E}">
        <p14:creationId xmlns:p14="http://schemas.microsoft.com/office/powerpoint/2010/main" val="23688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458"/>
            <a:ext cx="12192000" cy="6762858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1088136" y="819537"/>
            <a:ext cx="1059692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dirty="0" smtClean="0"/>
              <a:t>５月３日は祝日になっている。</a:t>
            </a:r>
            <a:endParaRPr kumimoji="1" lang="en-US" altLang="ja-JP" sz="4800" dirty="0" smtClean="0"/>
          </a:p>
          <a:p>
            <a:r>
              <a:rPr kumimoji="1" lang="ja-JP" altLang="en-US" sz="4800" dirty="0" smtClean="0"/>
              <a:t>何か？</a:t>
            </a:r>
            <a:endParaRPr kumimoji="1" lang="ja-JP" altLang="en-US" sz="4800" dirty="0"/>
          </a:p>
        </p:txBody>
      </p:sp>
    </p:spTree>
    <p:extLst>
      <p:ext uri="{BB962C8B-B14F-4D97-AF65-F5344CB8AC3E}">
        <p14:creationId xmlns:p14="http://schemas.microsoft.com/office/powerpoint/2010/main" val="31800317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000"/>
    </mc:Choice>
    <mc:Fallback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458"/>
            <a:ext cx="12192000" cy="6762858"/>
          </a:xfrm>
          <a:prstGeom prst="rect">
            <a:avLst/>
          </a:prstGeom>
        </p:spPr>
      </p:pic>
      <p:sp>
        <p:nvSpPr>
          <p:cNvPr id="3" name="正方形/長方形 2"/>
          <p:cNvSpPr/>
          <p:nvPr/>
        </p:nvSpPr>
        <p:spPr>
          <a:xfrm>
            <a:off x="2048933" y="1727200"/>
            <a:ext cx="6493933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ja-JP" altLang="en-US" sz="9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憲法記念日</a:t>
            </a:r>
            <a:endParaRPr lang="ja-JP" altLang="en-US" sz="9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182534" y="3911600"/>
            <a:ext cx="7606570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>
                <a:solidFill>
                  <a:srgbClr val="7030A0"/>
                </a:solidFill>
              </a:rPr>
              <a:t>＊絶対に忘れないでね！</a:t>
            </a:r>
            <a:endParaRPr kumimoji="1" lang="en-US" altLang="ja-JP" sz="4000" dirty="0" smtClean="0">
              <a:solidFill>
                <a:srgbClr val="7030A0"/>
              </a:solidFill>
            </a:endParaRPr>
          </a:p>
          <a:p>
            <a:r>
              <a:rPr kumimoji="1" lang="ja-JP" altLang="en-US" sz="4000" dirty="0" smtClean="0">
                <a:solidFill>
                  <a:srgbClr val="7030A0"/>
                </a:solidFill>
              </a:rPr>
              <a:t>ゴールデンウイーク中です。</a:t>
            </a:r>
            <a:endParaRPr kumimoji="1" lang="en-US" altLang="ja-JP" sz="4000" dirty="0" smtClean="0">
              <a:solidFill>
                <a:srgbClr val="7030A0"/>
              </a:solidFill>
            </a:endParaRPr>
          </a:p>
          <a:p>
            <a:r>
              <a:rPr kumimoji="1" lang="ja-JP" altLang="en-US" sz="4000" dirty="0" smtClean="0">
                <a:solidFill>
                  <a:srgbClr val="FF0000"/>
                </a:solidFill>
              </a:rPr>
              <a:t>憲法について考える１日にしよう！</a:t>
            </a:r>
            <a:endParaRPr kumimoji="1" lang="ja-JP" alt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58657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000"/>
    </mc:Choice>
    <mc:Fallback>
      <p:transition spd="slow" advTm="600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458"/>
            <a:ext cx="12192000" cy="6762858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838200" y="647700"/>
            <a:ext cx="10341293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7200" dirty="0" smtClean="0"/>
              <a:t>日本国憲法の三原則は？</a:t>
            </a:r>
            <a:endParaRPr kumimoji="1" lang="en-US" altLang="ja-JP" sz="7200" dirty="0" smtClean="0"/>
          </a:p>
          <a:p>
            <a:endParaRPr kumimoji="1" lang="ja-JP" altLang="en-US" sz="7200" dirty="0"/>
          </a:p>
        </p:txBody>
      </p:sp>
    </p:spTree>
    <p:extLst>
      <p:ext uri="{BB962C8B-B14F-4D97-AF65-F5344CB8AC3E}">
        <p14:creationId xmlns:p14="http://schemas.microsoft.com/office/powerpoint/2010/main" val="12327199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000"/>
    </mc:Choice>
    <mc:Fallback>
      <p:transition spd="slow" advTm="600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458"/>
            <a:ext cx="12192000" cy="6762858"/>
          </a:xfrm>
          <a:prstGeom prst="rect">
            <a:avLst/>
          </a:prstGeom>
        </p:spPr>
      </p:pic>
      <p:sp>
        <p:nvSpPr>
          <p:cNvPr id="5" name="正方形/長方形 4"/>
          <p:cNvSpPr/>
          <p:nvPr/>
        </p:nvSpPr>
        <p:spPr>
          <a:xfrm>
            <a:off x="542172" y="1365362"/>
            <a:ext cx="11307904" cy="452431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ja-JP" altLang="en-US" sz="9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○基本的人権の尊重</a:t>
            </a:r>
            <a:endParaRPr lang="en-US" altLang="ja-JP" sz="9600" b="1" cap="none" spc="0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r>
              <a:rPr lang="ja-JP" altLang="en-US" sz="9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○国民主権</a:t>
            </a:r>
            <a:endParaRPr lang="en-US" altLang="ja-JP" sz="9600" b="1" cap="none" spc="0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r>
              <a:rPr lang="ja-JP" altLang="en-US" sz="9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○平和主義</a:t>
            </a:r>
            <a:endParaRPr lang="ja-JP" altLang="en-US" sz="9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511333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000"/>
    </mc:Choice>
    <mc:Fallback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458"/>
            <a:ext cx="12192000" cy="6762858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471340" y="942340"/>
            <a:ext cx="2294593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200" dirty="0" smtClean="0"/>
              <a:t>すべての人にとって</a:t>
            </a:r>
            <a:endParaRPr kumimoji="1" lang="en-US" altLang="ja-JP" sz="7200" dirty="0" smtClean="0"/>
          </a:p>
          <a:p>
            <a:r>
              <a:rPr kumimoji="1" lang="ja-JP" altLang="en-US" sz="7200" dirty="0" smtClean="0"/>
              <a:t>使いやすい形や機能を</a:t>
            </a:r>
            <a:endParaRPr kumimoji="1" lang="en-US" altLang="ja-JP" sz="7200" dirty="0" smtClean="0"/>
          </a:p>
          <a:p>
            <a:r>
              <a:rPr kumimoji="1" lang="ja-JP" altLang="en-US" sz="7200" dirty="0" smtClean="0"/>
              <a:t>考えたデザインのことを？</a:t>
            </a:r>
            <a:endParaRPr kumimoji="1" lang="en-US" altLang="ja-JP" sz="7200" dirty="0" smtClean="0"/>
          </a:p>
          <a:p>
            <a:endParaRPr kumimoji="1" lang="ja-JP" altLang="en-US" sz="7200" dirty="0"/>
          </a:p>
        </p:txBody>
      </p:sp>
    </p:spTree>
    <p:extLst>
      <p:ext uri="{BB962C8B-B14F-4D97-AF65-F5344CB8AC3E}">
        <p14:creationId xmlns:p14="http://schemas.microsoft.com/office/powerpoint/2010/main" val="42491652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000"/>
    </mc:Choice>
    <mc:Fallback>
      <p:transition spd="slow" advTm="500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458"/>
            <a:ext cx="12192000" cy="6762858"/>
          </a:xfrm>
          <a:prstGeom prst="rect">
            <a:avLst/>
          </a:prstGeom>
        </p:spPr>
      </p:pic>
      <p:sp>
        <p:nvSpPr>
          <p:cNvPr id="3" name="正方形/長方形 2"/>
          <p:cNvSpPr/>
          <p:nvPr/>
        </p:nvSpPr>
        <p:spPr>
          <a:xfrm>
            <a:off x="501315" y="1928421"/>
            <a:ext cx="10929595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88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ユニバーサルデザイン</a:t>
            </a:r>
            <a:endParaRPr lang="ja-JP" altLang="en-US" sz="72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81286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458"/>
            <a:ext cx="12192000" cy="6762858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889000" y="1765300"/>
            <a:ext cx="10849445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 smtClean="0"/>
              <a:t>憲法は、基本的人権の尊重を</a:t>
            </a:r>
            <a:endParaRPr kumimoji="1" lang="en-US" altLang="ja-JP" sz="4800" dirty="0" smtClean="0"/>
          </a:p>
          <a:p>
            <a:r>
              <a:rPr kumimoji="1" lang="ja-JP" altLang="en-US" sz="4800" dirty="0" smtClean="0"/>
              <a:t>原則の一つとし、</a:t>
            </a:r>
            <a:endParaRPr kumimoji="1" lang="en-US" altLang="ja-JP" sz="4800" dirty="0" smtClean="0"/>
          </a:p>
          <a:p>
            <a:r>
              <a:rPr kumimoji="1" lang="ja-JP" altLang="en-US" sz="4800" dirty="0" smtClean="0"/>
              <a:t>さまざまな国民の（　　　）を保障している。</a:t>
            </a:r>
            <a:endParaRPr kumimoji="1" lang="en-US" altLang="ja-JP" sz="4800" dirty="0" smtClean="0"/>
          </a:p>
          <a:p>
            <a:endParaRPr kumimoji="1" lang="ja-JP" altLang="en-US" sz="4800" dirty="0"/>
          </a:p>
        </p:txBody>
      </p:sp>
    </p:spTree>
    <p:extLst>
      <p:ext uri="{BB962C8B-B14F-4D97-AF65-F5344CB8AC3E}">
        <p14:creationId xmlns:p14="http://schemas.microsoft.com/office/powerpoint/2010/main" val="25299635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000"/>
    </mc:Choice>
    <mc:Fallback>
      <p:transition spd="slow" advTm="5000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458"/>
            <a:ext cx="12192000" cy="6762858"/>
          </a:xfrm>
          <a:prstGeom prst="rect">
            <a:avLst/>
          </a:prstGeom>
        </p:spPr>
      </p:pic>
      <p:sp>
        <p:nvSpPr>
          <p:cNvPr id="3" name="正方形/長方形 2"/>
          <p:cNvSpPr/>
          <p:nvPr/>
        </p:nvSpPr>
        <p:spPr>
          <a:xfrm>
            <a:off x="4187639" y="728093"/>
            <a:ext cx="2656496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9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権利</a:t>
            </a:r>
            <a:endParaRPr lang="ja-JP" altLang="en-US" sz="9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54603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458"/>
            <a:ext cx="12192000" cy="6762858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838986" y="1805311"/>
            <a:ext cx="1064004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dirty="0" smtClean="0"/>
              <a:t>国民の三大義務とは？</a:t>
            </a:r>
            <a:endParaRPr kumimoji="1" lang="en-US" altLang="ja-JP" sz="4800" dirty="0" smtClean="0"/>
          </a:p>
          <a:p>
            <a:endParaRPr kumimoji="1" lang="ja-JP" altLang="en-US" sz="4800" dirty="0"/>
          </a:p>
        </p:txBody>
      </p:sp>
    </p:spTree>
    <p:extLst>
      <p:ext uri="{BB962C8B-B14F-4D97-AF65-F5344CB8AC3E}">
        <p14:creationId xmlns:p14="http://schemas.microsoft.com/office/powerpoint/2010/main" val="35282443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7000"/>
    </mc:Choice>
    <mc:Fallback>
      <p:transition spd="slow" advTm="7000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458"/>
            <a:ext cx="12192000" cy="6762858"/>
          </a:xfrm>
          <a:prstGeom prst="rect">
            <a:avLst/>
          </a:prstGeom>
        </p:spPr>
      </p:pic>
      <p:sp>
        <p:nvSpPr>
          <p:cNvPr id="3" name="正方形/長方形 2"/>
          <p:cNvSpPr/>
          <p:nvPr/>
        </p:nvSpPr>
        <p:spPr>
          <a:xfrm>
            <a:off x="733647" y="1666915"/>
            <a:ext cx="10958820" cy="43396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60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①子どもに教育を受けさせる義務</a:t>
            </a:r>
            <a:endParaRPr lang="en-US" altLang="ja-JP" sz="6000" b="1" cap="none" spc="0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algn="ctr"/>
            <a:r>
              <a:rPr lang="ja-JP" altLang="en-US" sz="60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②仕事について働く義務</a:t>
            </a:r>
            <a:endParaRPr lang="en-US" altLang="ja-JP" sz="6000" b="1" cap="none" spc="0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algn="ctr"/>
            <a:r>
              <a:rPr lang="ja-JP" altLang="en-US" sz="60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③税金を納める義務</a:t>
            </a:r>
            <a:endParaRPr lang="en-US" altLang="ja-JP" sz="6000" b="1" cap="none" spc="0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algn="ctr"/>
            <a:endParaRPr lang="ja-JP" altLang="en-US" sz="9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322370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000"/>
    </mc:Choice>
    <mc:Fallback>
      <p:transition spd="slow" advTm="6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458"/>
            <a:ext cx="12192000" cy="6762858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552966" y="850900"/>
            <a:ext cx="11386450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6000" dirty="0" smtClean="0"/>
              <a:t>日本国憲法には、</a:t>
            </a:r>
            <a:endParaRPr kumimoji="1" lang="en-US" altLang="ja-JP" sz="6000" dirty="0" smtClean="0"/>
          </a:p>
          <a:p>
            <a:r>
              <a:rPr kumimoji="1" lang="ja-JP" altLang="en-US" sz="6000" dirty="0" smtClean="0"/>
              <a:t>（①　　）と（②　　　）の条文がある。</a:t>
            </a:r>
            <a:endParaRPr kumimoji="1" lang="en-US" altLang="ja-JP" sz="6000" dirty="0" smtClean="0"/>
          </a:p>
          <a:p>
            <a:endParaRPr kumimoji="1" lang="ja-JP" altLang="en-US" sz="6000" dirty="0"/>
          </a:p>
        </p:txBody>
      </p:sp>
    </p:spTree>
    <p:extLst>
      <p:ext uri="{BB962C8B-B14F-4D97-AF65-F5344CB8AC3E}">
        <p14:creationId xmlns:p14="http://schemas.microsoft.com/office/powerpoint/2010/main" val="2576598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"/>
    </mc:Choice>
    <mc:Fallback xmlns="">
      <p:transition spd="slow" advTm="6000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458"/>
            <a:ext cx="12192000" cy="6762858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889000" y="1765300"/>
            <a:ext cx="10222670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 smtClean="0"/>
              <a:t>尼崎市では、２０１６年に、</a:t>
            </a:r>
            <a:endParaRPr kumimoji="1" lang="en-US" altLang="ja-JP" sz="4800" dirty="0" smtClean="0"/>
          </a:p>
          <a:p>
            <a:r>
              <a:rPr kumimoji="1" lang="ja-JP" altLang="en-US" sz="4800" dirty="0" smtClean="0"/>
              <a:t>（　　　　　　　　　　　　　　）がつくられ、</a:t>
            </a:r>
            <a:endParaRPr kumimoji="1" lang="en-US" altLang="ja-JP" sz="4800" dirty="0" smtClean="0"/>
          </a:p>
          <a:p>
            <a:r>
              <a:rPr kumimoji="1" lang="ja-JP" altLang="en-US" sz="4800" dirty="0" smtClean="0"/>
              <a:t>市民がまちづくりに関する情報を得ると</a:t>
            </a:r>
            <a:endParaRPr kumimoji="1" lang="en-US" altLang="ja-JP" sz="4800" dirty="0" smtClean="0"/>
          </a:p>
          <a:p>
            <a:r>
              <a:rPr kumimoji="1" lang="ja-JP" altLang="en-US" sz="4800" dirty="0" smtClean="0"/>
              <a:t>ともに、まちづくりに参加できるように</a:t>
            </a:r>
            <a:endParaRPr kumimoji="1" lang="en-US" altLang="ja-JP" sz="4800" dirty="0" smtClean="0"/>
          </a:p>
          <a:p>
            <a:r>
              <a:rPr kumimoji="1" lang="ja-JP" altLang="en-US" sz="4800" dirty="0" smtClean="0"/>
              <a:t>なった。</a:t>
            </a:r>
            <a:endParaRPr kumimoji="1" lang="ja-JP" altLang="en-US" sz="4800" dirty="0"/>
          </a:p>
        </p:txBody>
      </p:sp>
    </p:spTree>
    <p:extLst>
      <p:ext uri="{BB962C8B-B14F-4D97-AF65-F5344CB8AC3E}">
        <p14:creationId xmlns:p14="http://schemas.microsoft.com/office/powerpoint/2010/main" val="21671912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000"/>
    </mc:Choice>
    <mc:Fallback>
      <p:transition spd="slow" advTm="6000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458"/>
            <a:ext cx="12192000" cy="6762858"/>
          </a:xfrm>
          <a:prstGeom prst="rect">
            <a:avLst/>
          </a:prstGeom>
        </p:spPr>
      </p:pic>
      <p:sp>
        <p:nvSpPr>
          <p:cNvPr id="3" name="正方形/長方形 2"/>
          <p:cNvSpPr/>
          <p:nvPr/>
        </p:nvSpPr>
        <p:spPr>
          <a:xfrm>
            <a:off x="458085" y="1294774"/>
            <a:ext cx="11275844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6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「尼崎市自治のまちづくり条例」</a:t>
            </a:r>
            <a:endParaRPr lang="ja-JP" altLang="en-US" sz="6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79168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458"/>
            <a:ext cx="12192000" cy="6762858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591289" y="1648342"/>
            <a:ext cx="10382971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 smtClean="0"/>
              <a:t>日本国憲法では、天皇は、日本の国や</a:t>
            </a:r>
            <a:endParaRPr kumimoji="1" lang="en-US" altLang="ja-JP" sz="4800" dirty="0" smtClean="0"/>
          </a:p>
          <a:p>
            <a:r>
              <a:rPr kumimoji="1" lang="ja-JP" altLang="en-US" sz="4800" dirty="0" smtClean="0"/>
              <a:t>国民のまとまりの（　　　　　）であり、</a:t>
            </a:r>
            <a:endParaRPr kumimoji="1" lang="en-US" altLang="ja-JP" sz="4800" dirty="0" smtClean="0"/>
          </a:p>
          <a:p>
            <a:r>
              <a:rPr kumimoji="1" lang="ja-JP" altLang="en-US" sz="4800" dirty="0" smtClean="0"/>
              <a:t>政治については権限をもたないと</a:t>
            </a:r>
            <a:endParaRPr kumimoji="1" lang="en-US" altLang="ja-JP" sz="4800" dirty="0" smtClean="0"/>
          </a:p>
          <a:p>
            <a:r>
              <a:rPr kumimoji="1" lang="ja-JP" altLang="en-US" sz="4800" dirty="0" smtClean="0"/>
              <a:t>されている。</a:t>
            </a:r>
            <a:endParaRPr kumimoji="1" lang="ja-JP" altLang="en-US" sz="4800" dirty="0"/>
          </a:p>
        </p:txBody>
      </p:sp>
    </p:spTree>
    <p:extLst>
      <p:ext uri="{BB962C8B-B14F-4D97-AF65-F5344CB8AC3E}">
        <p14:creationId xmlns:p14="http://schemas.microsoft.com/office/powerpoint/2010/main" val="24719675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000"/>
    </mc:Choice>
    <mc:Fallback>
      <p:transition spd="slow" advTm="6000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458"/>
            <a:ext cx="12192000" cy="6762858"/>
          </a:xfrm>
          <a:prstGeom prst="rect">
            <a:avLst/>
          </a:prstGeom>
        </p:spPr>
      </p:pic>
      <p:sp>
        <p:nvSpPr>
          <p:cNvPr id="3" name="正方形/長方形 2"/>
          <p:cNvSpPr/>
          <p:nvPr/>
        </p:nvSpPr>
        <p:spPr>
          <a:xfrm>
            <a:off x="820875" y="1279687"/>
            <a:ext cx="9509334" cy="304698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ja-JP" altLang="en-US" sz="9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象徴（しるし、</a:t>
            </a:r>
            <a:endParaRPr lang="en-US" altLang="ja-JP" sz="9600" b="1" cap="none" spc="0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r>
              <a:rPr lang="ja-JP" altLang="en-US" sz="9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　　　　　シンボル）</a:t>
            </a:r>
            <a:endParaRPr lang="ja-JP" altLang="en-US" sz="9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34733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458"/>
            <a:ext cx="12192000" cy="6762858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971641" y="907798"/>
            <a:ext cx="9454832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 smtClean="0"/>
              <a:t>天皇が行う、憲法に定められている</a:t>
            </a:r>
            <a:endParaRPr kumimoji="1" lang="en-US" altLang="ja-JP" sz="4800" dirty="0" smtClean="0"/>
          </a:p>
          <a:p>
            <a:r>
              <a:rPr kumimoji="1" lang="ja-JP" altLang="en-US" sz="4800" dirty="0" smtClean="0"/>
              <a:t>仕事とは？</a:t>
            </a:r>
            <a:endParaRPr kumimoji="1" lang="en-US" altLang="ja-JP" sz="4800" dirty="0" smtClean="0"/>
          </a:p>
          <a:p>
            <a:endParaRPr kumimoji="1" lang="ja-JP" altLang="en-US" sz="4800" dirty="0"/>
          </a:p>
        </p:txBody>
      </p:sp>
    </p:spTree>
    <p:extLst>
      <p:ext uri="{BB962C8B-B14F-4D97-AF65-F5344CB8AC3E}">
        <p14:creationId xmlns:p14="http://schemas.microsoft.com/office/powerpoint/2010/main" val="788684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"/>
    </mc:Choice>
    <mc:Fallback xmlns="">
      <p:transition spd="slow" advTm="5000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458"/>
            <a:ext cx="12192000" cy="6762858"/>
          </a:xfrm>
          <a:prstGeom prst="rect">
            <a:avLst/>
          </a:prstGeom>
        </p:spPr>
      </p:pic>
      <p:sp>
        <p:nvSpPr>
          <p:cNvPr id="3" name="正方形/長方形 2"/>
          <p:cNvSpPr/>
          <p:nvPr/>
        </p:nvSpPr>
        <p:spPr>
          <a:xfrm>
            <a:off x="3354067" y="2294235"/>
            <a:ext cx="5128327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9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国事行為</a:t>
            </a:r>
            <a:endParaRPr lang="ja-JP" altLang="en-US" sz="9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44952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458"/>
            <a:ext cx="12192000" cy="6762858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681610" y="1727592"/>
            <a:ext cx="1107799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dirty="0" smtClean="0"/>
              <a:t>国民が、最高裁判所の裁判官として適しているかを判断することを？</a:t>
            </a:r>
            <a:endParaRPr kumimoji="1" lang="en-US" altLang="ja-JP" sz="4800" dirty="0" smtClean="0"/>
          </a:p>
          <a:p>
            <a:endParaRPr kumimoji="1" lang="ja-JP" altLang="en-US" sz="4800" dirty="0"/>
          </a:p>
        </p:txBody>
      </p:sp>
    </p:spTree>
    <p:extLst>
      <p:ext uri="{BB962C8B-B14F-4D97-AF65-F5344CB8AC3E}">
        <p14:creationId xmlns:p14="http://schemas.microsoft.com/office/powerpoint/2010/main" val="38989752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000"/>
    </mc:Choice>
    <mc:Fallback>
      <p:transition spd="slow" advTm="5000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458"/>
            <a:ext cx="12192000" cy="6762858"/>
          </a:xfrm>
          <a:prstGeom prst="rect">
            <a:avLst/>
          </a:prstGeom>
        </p:spPr>
      </p:pic>
      <p:sp>
        <p:nvSpPr>
          <p:cNvPr id="3" name="正方形/長方形 2"/>
          <p:cNvSpPr/>
          <p:nvPr/>
        </p:nvSpPr>
        <p:spPr>
          <a:xfrm>
            <a:off x="3394532" y="374149"/>
            <a:ext cx="5128327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ja-JP" altLang="en-US" sz="9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国民審査</a:t>
            </a:r>
            <a:endParaRPr lang="ja-JP" altLang="en-US" sz="9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09566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458"/>
            <a:ext cx="12192000" cy="6762858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889000" y="1765300"/>
            <a:ext cx="971772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 smtClean="0"/>
              <a:t>市の首長のことを（　　　　　）といい、</a:t>
            </a:r>
            <a:endParaRPr kumimoji="1" lang="en-US" altLang="ja-JP" sz="4800" dirty="0" smtClean="0"/>
          </a:p>
          <a:p>
            <a:r>
              <a:rPr kumimoji="1" lang="ja-JP" altLang="en-US" sz="4800" dirty="0" smtClean="0"/>
              <a:t>県の首長のことを（　　　　　）という。</a:t>
            </a:r>
            <a:endParaRPr kumimoji="1" lang="ja-JP" altLang="en-US" sz="4800" dirty="0"/>
          </a:p>
        </p:txBody>
      </p:sp>
    </p:spTree>
    <p:extLst>
      <p:ext uri="{BB962C8B-B14F-4D97-AF65-F5344CB8AC3E}">
        <p14:creationId xmlns:p14="http://schemas.microsoft.com/office/powerpoint/2010/main" val="29717891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000"/>
    </mc:Choice>
    <mc:Fallback>
      <p:transition spd="slow" advTm="5000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458"/>
            <a:ext cx="12192000" cy="6762858"/>
          </a:xfrm>
          <a:prstGeom prst="rect">
            <a:avLst/>
          </a:prstGeom>
        </p:spPr>
      </p:pic>
      <p:sp>
        <p:nvSpPr>
          <p:cNvPr id="3" name="正方形/長方形 2"/>
          <p:cNvSpPr/>
          <p:nvPr/>
        </p:nvSpPr>
        <p:spPr>
          <a:xfrm>
            <a:off x="3959329" y="1684635"/>
            <a:ext cx="3892411" cy="304698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9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市長</a:t>
            </a:r>
            <a:endParaRPr lang="en-US" altLang="ja-JP" sz="9600" b="1" cap="none" spc="0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algn="ctr"/>
            <a:r>
              <a:rPr lang="ja-JP" altLang="en-US" sz="9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県知事</a:t>
            </a:r>
            <a:endParaRPr lang="ja-JP" altLang="en-US" sz="9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70094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458"/>
            <a:ext cx="12192000" cy="6762858"/>
          </a:xfrm>
          <a:prstGeom prst="rect">
            <a:avLst/>
          </a:prstGeom>
        </p:spPr>
      </p:pic>
      <p:sp>
        <p:nvSpPr>
          <p:cNvPr id="3" name="正方形/長方形 2"/>
          <p:cNvSpPr/>
          <p:nvPr/>
        </p:nvSpPr>
        <p:spPr>
          <a:xfrm>
            <a:off x="2726667" y="1521237"/>
            <a:ext cx="3959738" cy="304698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ja-JP" altLang="en-US" sz="9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①前文</a:t>
            </a:r>
            <a:endParaRPr lang="en-US" altLang="ja-JP" sz="96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r>
              <a:rPr lang="ja-JP" altLang="en-US" sz="9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②１０３</a:t>
            </a:r>
            <a:endParaRPr lang="ja-JP" altLang="en-US" sz="9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41801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458"/>
            <a:ext cx="12192000" cy="6762858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575492" y="1808843"/>
            <a:ext cx="11237372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 smtClean="0"/>
              <a:t>尼崎市では、戦争の悲惨さや平和の尊さを</a:t>
            </a:r>
            <a:endParaRPr kumimoji="1" lang="en-US" altLang="ja-JP" sz="4800" dirty="0" smtClean="0"/>
          </a:p>
          <a:p>
            <a:r>
              <a:rPr kumimoji="1" lang="ja-JP" altLang="en-US" sz="4800" dirty="0" smtClean="0"/>
              <a:t>伝えるために、（　　　　　）を行っている。</a:t>
            </a:r>
            <a:endParaRPr kumimoji="1" lang="en-US" altLang="ja-JP" sz="4800" dirty="0" smtClean="0"/>
          </a:p>
          <a:p>
            <a:endParaRPr kumimoji="1" lang="ja-JP" altLang="en-US" sz="4800" dirty="0"/>
          </a:p>
        </p:txBody>
      </p:sp>
    </p:spTree>
    <p:extLst>
      <p:ext uri="{BB962C8B-B14F-4D97-AF65-F5344CB8AC3E}">
        <p14:creationId xmlns:p14="http://schemas.microsoft.com/office/powerpoint/2010/main" val="21503450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000"/>
    </mc:Choice>
    <mc:Fallback>
      <p:transition spd="slow" advTm="5000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458"/>
            <a:ext cx="12192000" cy="6762858"/>
          </a:xfrm>
          <a:prstGeom prst="rect">
            <a:avLst/>
          </a:prstGeom>
        </p:spPr>
      </p:pic>
      <p:sp>
        <p:nvSpPr>
          <p:cNvPr id="3" name="正方形/長方形 2"/>
          <p:cNvSpPr/>
          <p:nvPr/>
        </p:nvSpPr>
        <p:spPr>
          <a:xfrm>
            <a:off x="2272034" y="2294235"/>
            <a:ext cx="7292381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9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「語り部活動」</a:t>
            </a:r>
            <a:endParaRPr lang="ja-JP" altLang="en-US" sz="9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21492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458"/>
            <a:ext cx="12192000" cy="6762858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889000" y="1765300"/>
            <a:ext cx="11072262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 smtClean="0"/>
              <a:t>外国との争いごとを武力で解決しない、</a:t>
            </a:r>
            <a:endParaRPr kumimoji="1" lang="en-US" altLang="ja-JP" sz="4800" dirty="0" smtClean="0"/>
          </a:p>
          <a:p>
            <a:r>
              <a:rPr kumimoji="1" lang="ja-JP" altLang="en-US" sz="4800" dirty="0" smtClean="0"/>
              <a:t>そのための戦力をもたないと、平和主義の</a:t>
            </a:r>
            <a:endParaRPr kumimoji="1" lang="en-US" altLang="ja-JP" sz="4800" dirty="0" smtClean="0"/>
          </a:p>
          <a:p>
            <a:r>
              <a:rPr kumimoji="1" lang="ja-JP" altLang="en-US" sz="4800" dirty="0" smtClean="0"/>
              <a:t>考えを具体的に記しているのは、</a:t>
            </a:r>
            <a:endParaRPr kumimoji="1" lang="en-US" altLang="ja-JP" sz="4800" dirty="0" smtClean="0"/>
          </a:p>
          <a:p>
            <a:r>
              <a:rPr kumimoji="1" lang="ja-JP" altLang="en-US" sz="4800" dirty="0" smtClean="0"/>
              <a:t>日本国憲法第（　　）条である。</a:t>
            </a:r>
            <a:endParaRPr kumimoji="1" lang="ja-JP" altLang="en-US" sz="4800" dirty="0"/>
          </a:p>
        </p:txBody>
      </p:sp>
    </p:spTree>
    <p:extLst>
      <p:ext uri="{BB962C8B-B14F-4D97-AF65-F5344CB8AC3E}">
        <p14:creationId xmlns:p14="http://schemas.microsoft.com/office/powerpoint/2010/main" val="20178519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000"/>
    </mc:Choice>
    <mc:Fallback>
      <p:transition spd="slow" advTm="6000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458"/>
            <a:ext cx="12192000" cy="6762858"/>
          </a:xfrm>
          <a:prstGeom prst="rect">
            <a:avLst/>
          </a:prstGeom>
        </p:spPr>
      </p:pic>
      <p:sp>
        <p:nvSpPr>
          <p:cNvPr id="3" name="正方形/長方形 2"/>
          <p:cNvSpPr/>
          <p:nvPr/>
        </p:nvSpPr>
        <p:spPr>
          <a:xfrm>
            <a:off x="2105445" y="1684635"/>
            <a:ext cx="350769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ja-JP" altLang="en-US" sz="9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９（条）</a:t>
            </a:r>
            <a:endParaRPr lang="ja-JP" altLang="en-US" sz="9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3738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458"/>
            <a:ext cx="12192000" cy="6762858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1437640" y="1066647"/>
            <a:ext cx="496482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 smtClean="0"/>
              <a:t>　</a:t>
            </a:r>
            <a:endParaRPr kumimoji="1" lang="en-US" altLang="ja-JP" sz="4800" dirty="0" smtClean="0"/>
          </a:p>
          <a:p>
            <a:r>
              <a:rPr kumimoji="1" lang="ja-JP" altLang="en-US" sz="4800" dirty="0" smtClean="0"/>
              <a:t>非核三原則とは？</a:t>
            </a:r>
            <a:endParaRPr kumimoji="1" lang="ja-JP" altLang="en-US" sz="4800" dirty="0"/>
          </a:p>
        </p:txBody>
      </p:sp>
    </p:spTree>
    <p:extLst>
      <p:ext uri="{BB962C8B-B14F-4D97-AF65-F5344CB8AC3E}">
        <p14:creationId xmlns:p14="http://schemas.microsoft.com/office/powerpoint/2010/main" val="20479459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000"/>
    </mc:Choice>
    <mc:Fallback>
      <p:transition spd="slow" advTm="6000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458"/>
            <a:ext cx="12192000" cy="6762858"/>
          </a:xfrm>
          <a:prstGeom prst="rect">
            <a:avLst/>
          </a:prstGeom>
        </p:spPr>
      </p:pic>
      <p:sp>
        <p:nvSpPr>
          <p:cNvPr id="3" name="正方形/長方形 2"/>
          <p:cNvSpPr/>
          <p:nvPr/>
        </p:nvSpPr>
        <p:spPr>
          <a:xfrm>
            <a:off x="1100667" y="374149"/>
            <a:ext cx="8609414" cy="550920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ja-JP" altLang="en-US" sz="88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核兵器を</a:t>
            </a:r>
            <a:endParaRPr lang="en-US" altLang="ja-JP" sz="8800" b="1" cap="none" spc="0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r>
              <a:rPr lang="ja-JP" altLang="en-US" sz="88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「もたない、</a:t>
            </a:r>
            <a:endParaRPr lang="en-US" altLang="ja-JP" sz="8800" b="1" cap="none" spc="0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r>
              <a:rPr lang="ja-JP" altLang="en-US" sz="88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 つくらない、</a:t>
            </a:r>
            <a:endParaRPr lang="en-US" altLang="ja-JP" sz="8800" b="1" cap="none" spc="0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r>
              <a:rPr lang="ja-JP" altLang="en-US" sz="88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 もちこませない」</a:t>
            </a:r>
            <a:endParaRPr lang="ja-JP" altLang="en-US" sz="88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668055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000"/>
    </mc:Choice>
    <mc:Fallback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458"/>
            <a:ext cx="12192000" cy="6762858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1319472" y="1066647"/>
            <a:ext cx="966161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 smtClean="0"/>
              <a:t>広島に原爆が落とされた年月日は？</a:t>
            </a:r>
            <a:endParaRPr kumimoji="1" lang="en-US" altLang="ja-JP" sz="4800" dirty="0" smtClean="0"/>
          </a:p>
          <a:p>
            <a:endParaRPr kumimoji="1" lang="ja-JP" altLang="en-US" sz="4800" dirty="0"/>
          </a:p>
        </p:txBody>
      </p:sp>
    </p:spTree>
    <p:extLst>
      <p:ext uri="{BB962C8B-B14F-4D97-AF65-F5344CB8AC3E}">
        <p14:creationId xmlns:p14="http://schemas.microsoft.com/office/powerpoint/2010/main" val="29826697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000"/>
    </mc:Choice>
    <mc:Fallback>
      <p:transition spd="slow" advTm="5000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458"/>
            <a:ext cx="12192000" cy="6762858"/>
          </a:xfrm>
          <a:prstGeom prst="rect">
            <a:avLst/>
          </a:prstGeom>
        </p:spPr>
      </p:pic>
      <p:sp>
        <p:nvSpPr>
          <p:cNvPr id="3" name="正方形/長方形 2"/>
          <p:cNvSpPr/>
          <p:nvPr/>
        </p:nvSpPr>
        <p:spPr>
          <a:xfrm>
            <a:off x="478971" y="954239"/>
            <a:ext cx="10728960" cy="40010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88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１９４５年</a:t>
            </a:r>
            <a:r>
              <a:rPr lang="ja-JP" altLang="en-US" sz="80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（昭和</a:t>
            </a:r>
            <a:r>
              <a:rPr lang="ja-JP" altLang="en-US" sz="1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昭和</a:t>
            </a:r>
            <a:r>
              <a:rPr lang="ja-JP" altLang="en-US" sz="80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２０年）</a:t>
            </a:r>
            <a:endParaRPr lang="en-US" altLang="ja-JP" sz="8000" b="1" cap="none" spc="0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algn="ctr"/>
            <a:r>
              <a:rPr lang="ja-JP" altLang="en-US" sz="16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８月６日</a:t>
            </a:r>
            <a:endParaRPr lang="ja-JP" altLang="en-US" sz="16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425238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000"/>
    </mc:Choice>
    <mc:Fallback>
      <p:transition spd="slow" advTm="5000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458"/>
            <a:ext cx="12192000" cy="6762858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1319472" y="1066647"/>
            <a:ext cx="966161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 smtClean="0"/>
              <a:t>長崎に原爆が落とされた年月日は？</a:t>
            </a:r>
            <a:endParaRPr kumimoji="1" lang="en-US" altLang="ja-JP" sz="4800" dirty="0" smtClean="0"/>
          </a:p>
          <a:p>
            <a:endParaRPr kumimoji="1" lang="ja-JP" altLang="en-US" sz="4800" dirty="0"/>
          </a:p>
        </p:txBody>
      </p:sp>
    </p:spTree>
    <p:extLst>
      <p:ext uri="{BB962C8B-B14F-4D97-AF65-F5344CB8AC3E}">
        <p14:creationId xmlns:p14="http://schemas.microsoft.com/office/powerpoint/2010/main" val="28977966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000"/>
    </mc:Choice>
    <mc:Fallback>
      <p:transition spd="slow" advTm="5000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458"/>
            <a:ext cx="12192000" cy="6762858"/>
          </a:xfrm>
          <a:prstGeom prst="rect">
            <a:avLst/>
          </a:prstGeom>
        </p:spPr>
      </p:pic>
      <p:sp>
        <p:nvSpPr>
          <p:cNvPr id="3" name="正方形/長方形 2"/>
          <p:cNvSpPr/>
          <p:nvPr/>
        </p:nvSpPr>
        <p:spPr>
          <a:xfrm>
            <a:off x="478971" y="954239"/>
            <a:ext cx="10728960" cy="40010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88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１９４５年</a:t>
            </a:r>
            <a:r>
              <a:rPr lang="ja-JP" altLang="en-US" sz="80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（昭和</a:t>
            </a:r>
            <a:r>
              <a:rPr lang="ja-JP" altLang="en-US" sz="1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昭和</a:t>
            </a:r>
            <a:r>
              <a:rPr lang="ja-JP" altLang="en-US" sz="80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２０年）</a:t>
            </a:r>
            <a:endParaRPr lang="en-US" altLang="ja-JP" sz="8000" b="1" cap="none" spc="0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algn="ctr"/>
            <a:r>
              <a:rPr lang="ja-JP" altLang="en-US" sz="16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８月９日</a:t>
            </a:r>
            <a:endParaRPr lang="ja-JP" altLang="en-US" sz="16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746334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000"/>
    </mc:Choice>
    <mc:Fallback>
      <p:transition spd="slow" advTm="500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458"/>
            <a:ext cx="12192000" cy="6762858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368300" y="1805311"/>
            <a:ext cx="9772227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 smtClean="0"/>
              <a:t>日本国憲法は、</a:t>
            </a:r>
            <a:endParaRPr kumimoji="1" lang="en-US" altLang="ja-JP" sz="4800" dirty="0" smtClean="0"/>
          </a:p>
          <a:p>
            <a:r>
              <a:rPr kumimoji="1" lang="ja-JP" altLang="en-US" sz="4800" dirty="0" smtClean="0"/>
              <a:t>（　　　　　　）年（　　　）月（　　　　）日に</a:t>
            </a:r>
            <a:endParaRPr kumimoji="1" lang="en-US" altLang="ja-JP" sz="4800" dirty="0" smtClean="0"/>
          </a:p>
          <a:p>
            <a:r>
              <a:rPr kumimoji="1" lang="ja-JP" altLang="en-US" sz="4800" dirty="0" smtClean="0"/>
              <a:t>公布された。</a:t>
            </a:r>
            <a:endParaRPr kumimoji="1" lang="ja-JP" altLang="en-US" sz="4800" dirty="0"/>
          </a:p>
        </p:txBody>
      </p:sp>
    </p:spTree>
    <p:extLst>
      <p:ext uri="{BB962C8B-B14F-4D97-AF65-F5344CB8AC3E}">
        <p14:creationId xmlns:p14="http://schemas.microsoft.com/office/powerpoint/2010/main" val="257791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000"/>
    </mc:Choice>
    <mc:Fallback xmlns="">
      <p:transition spd="slow" advTm="7000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458"/>
            <a:ext cx="12192000" cy="6762858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1319472" y="1066647"/>
            <a:ext cx="915186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 smtClean="0"/>
              <a:t>第二次世界大戦（太平洋戦争）で、</a:t>
            </a:r>
            <a:endParaRPr kumimoji="1" lang="en-US" altLang="ja-JP" sz="4800" dirty="0" smtClean="0"/>
          </a:p>
          <a:p>
            <a:r>
              <a:rPr kumimoji="1" lang="ja-JP" altLang="en-US" sz="4800" dirty="0" smtClean="0"/>
              <a:t>日本が降伏したの</a:t>
            </a:r>
            <a:r>
              <a:rPr kumimoji="1" lang="ja-JP" altLang="en-US" sz="4800" dirty="0" smtClean="0"/>
              <a:t>はいつ？</a:t>
            </a:r>
            <a:endParaRPr kumimoji="1" lang="ja-JP" altLang="en-US" sz="4800" dirty="0"/>
          </a:p>
        </p:txBody>
      </p:sp>
    </p:spTree>
    <p:extLst>
      <p:ext uri="{BB962C8B-B14F-4D97-AF65-F5344CB8AC3E}">
        <p14:creationId xmlns:p14="http://schemas.microsoft.com/office/powerpoint/2010/main" val="16000752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000"/>
    </mc:Choice>
    <mc:Fallback>
      <p:transition spd="slow" advTm="5000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458"/>
            <a:ext cx="12192000" cy="6762858"/>
          </a:xfrm>
          <a:prstGeom prst="rect">
            <a:avLst/>
          </a:prstGeom>
        </p:spPr>
      </p:pic>
      <p:sp>
        <p:nvSpPr>
          <p:cNvPr id="3" name="正方形/長方形 2"/>
          <p:cNvSpPr/>
          <p:nvPr/>
        </p:nvSpPr>
        <p:spPr>
          <a:xfrm>
            <a:off x="478971" y="954239"/>
            <a:ext cx="10728960" cy="40010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88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１９４５年</a:t>
            </a:r>
            <a:r>
              <a:rPr lang="ja-JP" altLang="en-US" sz="80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（昭和</a:t>
            </a:r>
            <a:r>
              <a:rPr lang="ja-JP" altLang="en-US" sz="1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昭和</a:t>
            </a:r>
            <a:r>
              <a:rPr lang="ja-JP" altLang="en-US" sz="80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２０年）</a:t>
            </a:r>
            <a:endParaRPr lang="en-US" altLang="ja-JP" sz="8000" b="1" cap="none" spc="0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algn="ctr"/>
            <a:r>
              <a:rPr lang="ja-JP" altLang="en-US" sz="16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８月１５日</a:t>
            </a:r>
            <a:endParaRPr lang="ja-JP" altLang="en-US" sz="16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139373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000"/>
    </mc:Choice>
    <mc:Fallback>
      <p:transition spd="slow" advTm="500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458"/>
            <a:ext cx="12192000" cy="6762858"/>
          </a:xfrm>
          <a:prstGeom prst="rect">
            <a:avLst/>
          </a:prstGeom>
        </p:spPr>
      </p:pic>
      <p:sp>
        <p:nvSpPr>
          <p:cNvPr id="3" name="正方形/長方形 2"/>
          <p:cNvSpPr/>
          <p:nvPr/>
        </p:nvSpPr>
        <p:spPr>
          <a:xfrm>
            <a:off x="530822" y="1917433"/>
            <a:ext cx="11447365" cy="304698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ja-JP" altLang="en-US" sz="9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１９４６年（昭和２１年）</a:t>
            </a:r>
            <a:endParaRPr lang="en-US" altLang="ja-JP" sz="9600" b="1" cap="none" spc="0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r>
              <a:rPr lang="ja-JP" altLang="en-US" sz="9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　　　１１月３日</a:t>
            </a:r>
            <a:endParaRPr lang="ja-JP" altLang="en-US" sz="9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86250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"/>
    </mc:Choice>
    <mc:Fallback xmlns="">
      <p:transition spd="slow" advTm="500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458"/>
            <a:ext cx="12192000" cy="6762858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1088136" y="819537"/>
            <a:ext cx="105969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dirty="0" smtClean="0"/>
              <a:t>日本国憲法が施行された日は？</a:t>
            </a:r>
            <a:endParaRPr kumimoji="1" lang="ja-JP" altLang="en-US" sz="4800" dirty="0"/>
          </a:p>
        </p:txBody>
      </p:sp>
    </p:spTree>
    <p:extLst>
      <p:ext uri="{BB962C8B-B14F-4D97-AF65-F5344CB8AC3E}">
        <p14:creationId xmlns:p14="http://schemas.microsoft.com/office/powerpoint/2010/main" val="7612900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000"/>
    </mc:Choice>
    <mc:Fallback>
      <p:transition spd="slow" advTm="600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458"/>
            <a:ext cx="12192000" cy="6762858"/>
          </a:xfrm>
          <a:prstGeom prst="rect">
            <a:avLst/>
          </a:prstGeom>
        </p:spPr>
      </p:pic>
      <p:sp>
        <p:nvSpPr>
          <p:cNvPr id="3" name="正方形/長方形 2"/>
          <p:cNvSpPr/>
          <p:nvPr/>
        </p:nvSpPr>
        <p:spPr>
          <a:xfrm>
            <a:off x="406400" y="1193800"/>
            <a:ext cx="11396133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ja-JP" altLang="en-US" sz="9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１９４７年（昭和２２年）</a:t>
            </a:r>
            <a:endParaRPr lang="en-US" altLang="ja-JP" sz="9600" b="1" cap="none" spc="0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r>
              <a:rPr lang="ja-JP" altLang="en-US" sz="9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　　　　５月３日</a:t>
            </a:r>
            <a:endParaRPr lang="ja-JP" altLang="en-US" sz="9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01913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458"/>
            <a:ext cx="12192000" cy="6762858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1088136" y="819537"/>
            <a:ext cx="1059692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dirty="0" smtClean="0"/>
              <a:t>１１月３日は、祝日になっている。</a:t>
            </a:r>
            <a:endParaRPr kumimoji="1" lang="en-US" altLang="ja-JP" sz="4800" dirty="0" smtClean="0"/>
          </a:p>
          <a:p>
            <a:r>
              <a:rPr kumimoji="1" lang="ja-JP" altLang="en-US" sz="4800" dirty="0" smtClean="0"/>
              <a:t>何か？</a:t>
            </a:r>
            <a:endParaRPr kumimoji="1" lang="ja-JP" altLang="en-US" sz="4800" dirty="0"/>
          </a:p>
        </p:txBody>
      </p:sp>
    </p:spTree>
    <p:extLst>
      <p:ext uri="{BB962C8B-B14F-4D97-AF65-F5344CB8AC3E}">
        <p14:creationId xmlns:p14="http://schemas.microsoft.com/office/powerpoint/2010/main" val="22192656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000"/>
    </mc:Choice>
    <mc:Fallback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458"/>
            <a:ext cx="12192000" cy="6762858"/>
          </a:xfrm>
          <a:prstGeom prst="rect">
            <a:avLst/>
          </a:prstGeom>
        </p:spPr>
      </p:pic>
      <p:sp>
        <p:nvSpPr>
          <p:cNvPr id="3" name="正方形/長方形 2"/>
          <p:cNvSpPr/>
          <p:nvPr/>
        </p:nvSpPr>
        <p:spPr>
          <a:xfrm>
            <a:off x="2751666" y="1710266"/>
            <a:ext cx="5367867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ja-JP" altLang="en-US" sz="9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文化の日</a:t>
            </a:r>
            <a:endParaRPr lang="ja-JP" altLang="en-US" sz="9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4174067" y="4512733"/>
            <a:ext cx="567014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>
                <a:solidFill>
                  <a:srgbClr val="7030A0"/>
                </a:solidFill>
              </a:rPr>
              <a:t>＊絶対に忘れないでね！</a:t>
            </a:r>
            <a:endParaRPr kumimoji="1" lang="ja-JP" altLang="en-US" sz="40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6841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2671</TotalTime>
  <Words>394</Words>
  <Application>Microsoft Office PowerPoint</Application>
  <PresentationFormat>ワイド画面</PresentationFormat>
  <Paragraphs>84</Paragraphs>
  <Slides>41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41</vt:i4>
      </vt:variant>
    </vt:vector>
  </HeadingPairs>
  <TitlesOfParts>
    <vt:vector size="46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石田　俊彦</dc:creator>
  <cp:lastModifiedBy>Microsoft アカウント</cp:lastModifiedBy>
  <cp:revision>107</cp:revision>
  <dcterms:created xsi:type="dcterms:W3CDTF">2017-12-21T06:00:58Z</dcterms:created>
  <dcterms:modified xsi:type="dcterms:W3CDTF">2021-04-27T20:40:14Z</dcterms:modified>
</cp:coreProperties>
</file>