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7" r:id="rId5"/>
    <p:sldId id="260" r:id="rId6"/>
    <p:sldId id="402" r:id="rId7"/>
    <p:sldId id="299" r:id="rId8"/>
    <p:sldId id="400" r:id="rId9"/>
    <p:sldId id="403" r:id="rId10"/>
    <p:sldId id="404" r:id="rId11"/>
    <p:sldId id="401" r:id="rId12"/>
    <p:sldId id="300" r:id="rId13"/>
    <p:sldId id="301" r:id="rId14"/>
    <p:sldId id="314" r:id="rId15"/>
    <p:sldId id="303" r:id="rId16"/>
    <p:sldId id="368" r:id="rId17"/>
    <p:sldId id="369" r:id="rId18"/>
    <p:sldId id="315" r:id="rId19"/>
    <p:sldId id="305" r:id="rId20"/>
    <p:sldId id="306" r:id="rId21"/>
    <p:sldId id="307" r:id="rId22"/>
    <p:sldId id="366" r:id="rId23"/>
    <p:sldId id="367" r:id="rId24"/>
    <p:sldId id="308" r:id="rId25"/>
    <p:sldId id="309" r:id="rId26"/>
    <p:sldId id="392" r:id="rId27"/>
    <p:sldId id="393" r:id="rId28"/>
    <p:sldId id="310" r:id="rId29"/>
    <p:sldId id="311" r:id="rId30"/>
    <p:sldId id="407" r:id="rId31"/>
    <p:sldId id="408" r:id="rId32"/>
    <p:sldId id="370" r:id="rId33"/>
    <p:sldId id="371" r:id="rId34"/>
    <p:sldId id="312" r:id="rId35"/>
    <p:sldId id="313" r:id="rId36"/>
    <p:sldId id="316" r:id="rId37"/>
    <p:sldId id="317" r:id="rId38"/>
    <p:sldId id="318" r:id="rId39"/>
    <p:sldId id="319" r:id="rId40"/>
    <p:sldId id="396" r:id="rId41"/>
    <p:sldId id="397" r:id="rId42"/>
    <p:sldId id="398" r:id="rId43"/>
    <p:sldId id="399" r:id="rId44"/>
    <p:sldId id="409" r:id="rId45"/>
    <p:sldId id="410" r:id="rId46"/>
    <p:sldId id="405" r:id="rId47"/>
    <p:sldId id="406" r:id="rId48"/>
    <p:sldId id="411" r:id="rId49"/>
    <p:sldId id="412" r:id="rId50"/>
    <p:sldId id="413" r:id="rId51"/>
    <p:sldId id="414" r:id="rId52"/>
    <p:sldId id="415" r:id="rId53"/>
    <p:sldId id="416" r:id="rId54"/>
    <p:sldId id="417" r:id="rId55"/>
    <p:sldId id="418" r:id="rId56"/>
    <p:sldId id="419" r:id="rId57"/>
    <p:sldId id="420" r:id="rId5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85" autoAdjust="0"/>
    <p:restoredTop sz="94660"/>
  </p:normalViewPr>
  <p:slideViewPr>
    <p:cSldViewPr snapToGrid="0">
      <p:cViewPr varScale="1">
        <p:scale>
          <a:sx n="90" d="100"/>
          <a:sy n="90" d="100"/>
        </p:scale>
        <p:origin x="197" y="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374556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9527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53822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20309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58524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300927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1036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117565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386497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285646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1DE628-109A-4FFD-87AB-0890CF94C7F3}" type="datetimeFigureOut">
              <a:rPr kumimoji="1" lang="ja-JP" altLang="en-US" smtClean="0"/>
              <a:t>2021/6/6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427484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DE628-109A-4FFD-87AB-0890CF94C7F3}" type="datetimeFigureOut">
              <a:rPr kumimoji="1" lang="ja-JP" altLang="en-US" smtClean="0"/>
              <a:t>2021/6/6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5B0AA-ACD1-4E8C-81D3-E1C439D07F90}" type="slidenum">
              <a:rPr kumimoji="1" lang="ja-JP" altLang="en-US" smtClean="0"/>
              <a:t>‹#›</a:t>
            </a:fld>
            <a:endParaRPr kumimoji="1" lang="ja-JP" altLang="en-US"/>
          </a:p>
        </p:txBody>
      </p:sp>
    </p:spTree>
    <p:extLst>
      <p:ext uri="{BB962C8B-B14F-4D97-AF65-F5344CB8AC3E}">
        <p14:creationId xmlns:p14="http://schemas.microsoft.com/office/powerpoint/2010/main" val="1142508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88999" y="1765300"/>
            <a:ext cx="10376031" cy="3046988"/>
          </a:xfrm>
          <a:prstGeom prst="rect">
            <a:avLst/>
          </a:prstGeom>
          <a:noFill/>
        </p:spPr>
        <p:txBody>
          <a:bodyPr wrap="square" rtlCol="0">
            <a:spAutoFit/>
          </a:bodyPr>
          <a:lstStyle/>
          <a:p>
            <a:r>
              <a:rPr kumimoji="1" lang="ja-JP" altLang="en-US" sz="4800" dirty="0" smtClean="0"/>
              <a:t>「震災復興の願いを実現する政治」に関する問題に答えましょう。</a:t>
            </a:r>
            <a:endParaRPr kumimoji="1" lang="en-US" altLang="ja-JP" sz="4800" dirty="0" smtClean="0"/>
          </a:p>
          <a:p>
            <a:endParaRPr lang="en-US" altLang="ja-JP" sz="4800" dirty="0"/>
          </a:p>
          <a:p>
            <a:r>
              <a:rPr kumimoji="1" lang="ja-JP" altLang="en-US" sz="4800" dirty="0" smtClean="0"/>
              <a:t>　＊全部で２８問</a:t>
            </a:r>
            <a:endParaRPr kumimoji="1" lang="ja-JP" altLang="en-US" sz="4800" dirty="0"/>
          </a:p>
        </p:txBody>
      </p:sp>
    </p:spTree>
    <p:extLst>
      <p:ext uri="{BB962C8B-B14F-4D97-AF65-F5344CB8AC3E}">
        <p14:creationId xmlns:p14="http://schemas.microsoft.com/office/powerpoint/2010/main" val="23688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1088136" y="819537"/>
            <a:ext cx="10596929" cy="2308324"/>
          </a:xfrm>
          <a:prstGeom prst="rect">
            <a:avLst/>
          </a:prstGeom>
          <a:noFill/>
        </p:spPr>
        <p:txBody>
          <a:bodyPr wrap="square" rtlCol="0">
            <a:spAutoFit/>
          </a:bodyPr>
          <a:lstStyle/>
          <a:p>
            <a:r>
              <a:rPr lang="ja-JP" altLang="en-US" sz="4800" dirty="0" smtClean="0"/>
              <a:t>街や文芸などが元気</a:t>
            </a:r>
            <a:r>
              <a:rPr lang="ja-JP" altLang="en-US" sz="4800" dirty="0"/>
              <a:t>を</a:t>
            </a:r>
            <a:r>
              <a:rPr lang="ja-JP" altLang="en-US" sz="4800" dirty="0" smtClean="0"/>
              <a:t>取り戻したり、</a:t>
            </a:r>
            <a:endParaRPr lang="en-US" altLang="ja-JP" sz="4800" dirty="0" smtClean="0"/>
          </a:p>
          <a:p>
            <a:r>
              <a:rPr lang="ja-JP" altLang="en-US" sz="4800" dirty="0" smtClean="0"/>
              <a:t>街や人々の様子を活気</a:t>
            </a:r>
            <a:r>
              <a:rPr lang="ja-JP" altLang="en-US" sz="4800" dirty="0"/>
              <a:t>のある状態に</a:t>
            </a:r>
            <a:r>
              <a:rPr lang="ja-JP" altLang="en-US" sz="4800" dirty="0" smtClean="0"/>
              <a:t>戻したりすることを、（　　　　　）という。</a:t>
            </a:r>
            <a:endParaRPr kumimoji="1" lang="ja-JP" altLang="en-US" sz="4800" dirty="0"/>
          </a:p>
        </p:txBody>
      </p:sp>
    </p:spTree>
    <p:extLst>
      <p:ext uri="{BB962C8B-B14F-4D97-AF65-F5344CB8AC3E}">
        <p14:creationId xmlns:p14="http://schemas.microsoft.com/office/powerpoint/2010/main" val="283898198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2048933" y="1727200"/>
            <a:ext cx="6493933" cy="1569660"/>
          </a:xfrm>
          <a:prstGeom prst="rect">
            <a:avLst/>
          </a:prstGeom>
          <a:noFill/>
        </p:spPr>
        <p:txBody>
          <a:bodyPr wrap="squar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復　興</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5586572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38200" y="647700"/>
            <a:ext cx="10828605" cy="3416320"/>
          </a:xfrm>
          <a:prstGeom prst="rect">
            <a:avLst/>
          </a:prstGeom>
          <a:noFill/>
        </p:spPr>
        <p:txBody>
          <a:bodyPr wrap="none" rtlCol="0">
            <a:spAutoFit/>
          </a:bodyPr>
          <a:lstStyle/>
          <a:p>
            <a:r>
              <a:rPr kumimoji="1" lang="ja-JP" altLang="en-US" sz="7200" dirty="0" smtClean="0"/>
              <a:t>気仙沼市は、地震の直後、</a:t>
            </a:r>
            <a:endParaRPr kumimoji="1" lang="en-US" altLang="ja-JP" sz="7200" dirty="0" smtClean="0"/>
          </a:p>
          <a:p>
            <a:r>
              <a:rPr kumimoji="1" lang="ja-JP" altLang="en-US" sz="7200" dirty="0" smtClean="0"/>
              <a:t>（　　　　　　　　）を設置した。</a:t>
            </a:r>
            <a:endParaRPr kumimoji="1" lang="en-US" altLang="ja-JP" sz="7200" dirty="0" smtClean="0"/>
          </a:p>
          <a:p>
            <a:endParaRPr kumimoji="1" lang="ja-JP" altLang="en-US" sz="7200" dirty="0"/>
          </a:p>
        </p:txBody>
      </p:sp>
    </p:spTree>
    <p:extLst>
      <p:ext uri="{BB962C8B-B14F-4D97-AF65-F5344CB8AC3E}">
        <p14:creationId xmlns:p14="http://schemas.microsoft.com/office/powerpoint/2010/main" val="1232719953"/>
      </p:ext>
    </p:ext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正方形/長方形 4"/>
          <p:cNvSpPr/>
          <p:nvPr/>
        </p:nvSpPr>
        <p:spPr>
          <a:xfrm>
            <a:off x="542172" y="1365362"/>
            <a:ext cx="8422498" cy="1569660"/>
          </a:xfrm>
          <a:prstGeom prst="rect">
            <a:avLst/>
          </a:prstGeom>
          <a:noFill/>
        </p:spPr>
        <p:txBody>
          <a:bodyPr wrap="non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災害対策本部</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5113336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471340" y="942340"/>
            <a:ext cx="22945930" cy="4524315"/>
          </a:xfrm>
          <a:prstGeom prst="rect">
            <a:avLst/>
          </a:prstGeom>
          <a:noFill/>
        </p:spPr>
        <p:txBody>
          <a:bodyPr wrap="square" rtlCol="0">
            <a:spAutoFit/>
          </a:bodyPr>
          <a:lstStyle/>
          <a:p>
            <a:r>
              <a:rPr kumimoji="1" lang="ja-JP" altLang="en-US" sz="7200" dirty="0" smtClean="0"/>
              <a:t>気仙沼市の災害対策本部は、</a:t>
            </a:r>
            <a:endParaRPr kumimoji="1" lang="en-US" altLang="ja-JP" sz="7200" dirty="0" smtClean="0"/>
          </a:p>
          <a:p>
            <a:r>
              <a:rPr kumimoji="1" lang="ja-JP" altLang="en-US" sz="7200" dirty="0" smtClean="0"/>
              <a:t>避難所の開設や被害状況の</a:t>
            </a:r>
            <a:endParaRPr kumimoji="1" lang="en-US" altLang="ja-JP" sz="7200" dirty="0" smtClean="0"/>
          </a:p>
          <a:p>
            <a:r>
              <a:rPr kumimoji="1" lang="ja-JP" altLang="en-US" sz="7200" dirty="0" smtClean="0"/>
              <a:t>確認を（　　　）した。</a:t>
            </a:r>
            <a:endParaRPr kumimoji="1" lang="en-US" altLang="ja-JP" sz="7200" dirty="0" smtClean="0"/>
          </a:p>
          <a:p>
            <a:endParaRPr kumimoji="1" lang="ja-JP" altLang="en-US" sz="7200" dirty="0"/>
          </a:p>
        </p:txBody>
      </p:sp>
    </p:spTree>
    <p:extLst>
      <p:ext uri="{BB962C8B-B14F-4D97-AF65-F5344CB8AC3E}">
        <p14:creationId xmlns:p14="http://schemas.microsoft.com/office/powerpoint/2010/main" val="4249165232"/>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363752" y="1928421"/>
            <a:ext cx="3204723" cy="1446550"/>
          </a:xfrm>
          <a:prstGeom prst="rect">
            <a:avLst/>
          </a:prstGeom>
          <a:noFill/>
        </p:spPr>
        <p:txBody>
          <a:bodyPr wrap="non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指　示</a:t>
            </a:r>
            <a:endParaRPr lang="ja-JP" alt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8128631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89000" y="1765300"/>
            <a:ext cx="10209846" cy="3785652"/>
          </a:xfrm>
          <a:prstGeom prst="rect">
            <a:avLst/>
          </a:prstGeom>
          <a:noFill/>
        </p:spPr>
        <p:txBody>
          <a:bodyPr wrap="none" rtlCol="0">
            <a:spAutoFit/>
          </a:bodyPr>
          <a:lstStyle/>
          <a:p>
            <a:r>
              <a:rPr kumimoji="1" lang="ja-JP" altLang="en-US" sz="4800" dirty="0" smtClean="0"/>
              <a:t>気仙沼市の災害対策本部は、</a:t>
            </a:r>
            <a:endParaRPr kumimoji="1" lang="en-US" altLang="ja-JP" sz="4800" dirty="0" smtClean="0"/>
          </a:p>
          <a:p>
            <a:r>
              <a:rPr kumimoji="1" lang="ja-JP" altLang="en-US" sz="4800" dirty="0" smtClean="0"/>
              <a:t>水や（①　　　）、仮設トイレなどを</a:t>
            </a:r>
            <a:endParaRPr kumimoji="1" lang="en-US" altLang="ja-JP" sz="4800" dirty="0" smtClean="0"/>
          </a:p>
          <a:p>
            <a:r>
              <a:rPr kumimoji="1" lang="ja-JP" altLang="en-US" sz="4800" dirty="0" smtClean="0"/>
              <a:t>手配するよう、</a:t>
            </a:r>
            <a:endParaRPr kumimoji="1" lang="en-US" altLang="ja-JP" sz="4800" dirty="0" smtClean="0"/>
          </a:p>
          <a:p>
            <a:r>
              <a:rPr kumimoji="1" lang="ja-JP" altLang="en-US" sz="4800" dirty="0" smtClean="0"/>
              <a:t>宮城県や他県の（②　　　）に要請した。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529963592"/>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3158518" y="728093"/>
            <a:ext cx="4714753" cy="3046988"/>
          </a:xfrm>
          <a:prstGeom prst="rect">
            <a:avLst/>
          </a:prstGeom>
          <a:noFill/>
        </p:spPr>
        <p:txBody>
          <a:bodyPr wrap="none" lIns="91440" tIns="45720" rIns="91440" bIns="45720">
            <a:spAutoFit/>
          </a:bodyPr>
          <a:lstStyle/>
          <a:p>
            <a:pPr algn="ctr"/>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①食　料</a:t>
            </a:r>
            <a:endParaRPr lang="en-US" altLang="ja-JP"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②　市</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546038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38986" y="1805311"/>
            <a:ext cx="10640048" cy="1569660"/>
          </a:xfrm>
          <a:prstGeom prst="rect">
            <a:avLst/>
          </a:prstGeom>
          <a:noFill/>
        </p:spPr>
        <p:txBody>
          <a:bodyPr wrap="square" rtlCol="0">
            <a:spAutoFit/>
          </a:bodyPr>
          <a:lstStyle/>
          <a:p>
            <a:r>
              <a:rPr kumimoji="1" lang="ja-JP" altLang="en-US" sz="4800" dirty="0" smtClean="0"/>
              <a:t>東日本大震災が発生したとき、宮城県は被害状況の（　　　　　　）をした。</a:t>
            </a:r>
            <a:endParaRPr kumimoji="1" lang="ja-JP" altLang="en-US" sz="4800" dirty="0"/>
          </a:p>
        </p:txBody>
      </p:sp>
    </p:spTree>
    <p:extLst>
      <p:ext uri="{BB962C8B-B14F-4D97-AF65-F5344CB8AC3E}">
        <p14:creationId xmlns:p14="http://schemas.microsoft.com/office/powerpoint/2010/main" val="3528244317"/>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733647" y="1666915"/>
            <a:ext cx="10958820" cy="1200329"/>
          </a:xfrm>
          <a:prstGeom prst="rect">
            <a:avLst/>
          </a:prstGeom>
          <a:noFill/>
        </p:spPr>
        <p:txBody>
          <a:bodyPr wrap="square" lIns="91440" tIns="45720" rIns="91440" bIns="45720">
            <a:spAutoFit/>
          </a:bodyPr>
          <a:lstStyle/>
          <a:p>
            <a:pPr algn="ctr"/>
            <a:r>
              <a:rPr lang="ja-JP" alt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情報収集</a:t>
            </a:r>
            <a:endParaRPr lang="ja-JP" altLang="en-US" sz="13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322370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552966" y="850900"/>
            <a:ext cx="11639725" cy="2862322"/>
          </a:xfrm>
          <a:prstGeom prst="rect">
            <a:avLst/>
          </a:prstGeom>
          <a:noFill/>
        </p:spPr>
        <p:txBody>
          <a:bodyPr wrap="none" rtlCol="0">
            <a:spAutoFit/>
          </a:bodyPr>
          <a:lstStyle/>
          <a:p>
            <a:r>
              <a:rPr kumimoji="1" lang="ja-JP" altLang="en-US" sz="6000" dirty="0" smtClean="0"/>
              <a:t>２０１１年（平成２３年）３月１１日</a:t>
            </a:r>
            <a:endParaRPr kumimoji="1" lang="en-US" altLang="ja-JP" sz="6000" dirty="0" smtClean="0"/>
          </a:p>
          <a:p>
            <a:r>
              <a:rPr kumimoji="1" lang="ja-JP" altLang="en-US" sz="6000" dirty="0" smtClean="0"/>
              <a:t>午後２時４６分に起きた巨大地震は</a:t>
            </a:r>
            <a:endParaRPr kumimoji="1" lang="en-US" altLang="ja-JP" sz="6000" dirty="0" smtClean="0"/>
          </a:p>
          <a:p>
            <a:r>
              <a:rPr kumimoji="1" lang="ja-JP" altLang="en-US" sz="6000" dirty="0" smtClean="0"/>
              <a:t>（　　　　　　　　　　）である。</a:t>
            </a:r>
            <a:endParaRPr kumimoji="1" lang="ja-JP" altLang="en-US" sz="6000" dirty="0"/>
          </a:p>
        </p:txBody>
      </p:sp>
    </p:spTree>
    <p:extLst>
      <p:ext uri="{BB962C8B-B14F-4D97-AF65-F5344CB8AC3E}">
        <p14:creationId xmlns:p14="http://schemas.microsoft.com/office/powerpoint/2010/main" val="2576598673"/>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89000" y="1765300"/>
            <a:ext cx="10961655" cy="2308324"/>
          </a:xfrm>
          <a:prstGeom prst="rect">
            <a:avLst/>
          </a:prstGeom>
          <a:noFill/>
        </p:spPr>
        <p:txBody>
          <a:bodyPr wrap="none" rtlCol="0">
            <a:spAutoFit/>
          </a:bodyPr>
          <a:lstStyle/>
          <a:p>
            <a:r>
              <a:rPr kumimoji="1" lang="ja-JP" altLang="en-US" sz="4800" dirty="0" smtClean="0"/>
              <a:t>東日本大震災が発生したとき、宮城県は</a:t>
            </a:r>
            <a:endParaRPr kumimoji="1" lang="en-US" altLang="ja-JP" sz="4800" dirty="0" smtClean="0"/>
          </a:p>
          <a:p>
            <a:r>
              <a:rPr kumimoji="1" lang="ja-JP" altLang="en-US" sz="4800" dirty="0" smtClean="0"/>
              <a:t>（　　　　　　）に派遣要請を行った。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167191291"/>
      </p:ext>
    </p:ext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446356" y="1294774"/>
            <a:ext cx="3299301" cy="1107996"/>
          </a:xfrm>
          <a:prstGeom prst="rect">
            <a:avLst/>
          </a:prstGeom>
          <a:noFill/>
        </p:spPr>
        <p:txBody>
          <a:bodyPr wrap="none" lIns="91440" tIns="45720" rIns="91440" bIns="45720">
            <a:spAutoFit/>
          </a:bodyPr>
          <a:lstStyle/>
          <a:p>
            <a:pPr algn="ctr"/>
            <a:r>
              <a:rPr lang="ja-JP" altLang="en-US" sz="6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自衛隊</a:t>
            </a:r>
            <a:endParaRPr lang="ja-JP" altLang="en-US"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79168755"/>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591289" y="1648342"/>
            <a:ext cx="11259814" cy="3046988"/>
          </a:xfrm>
          <a:prstGeom prst="rect">
            <a:avLst/>
          </a:prstGeom>
          <a:noFill/>
        </p:spPr>
        <p:txBody>
          <a:bodyPr wrap="none" rtlCol="0">
            <a:spAutoFit/>
          </a:bodyPr>
          <a:lstStyle/>
          <a:p>
            <a:r>
              <a:rPr kumimoji="1" lang="ja-JP" altLang="en-US" sz="4800" dirty="0" smtClean="0"/>
              <a:t>東日本大震災が発生したとき、</a:t>
            </a:r>
            <a:endParaRPr kumimoji="1" lang="en-US" altLang="ja-JP" sz="4800" dirty="0" smtClean="0"/>
          </a:p>
          <a:p>
            <a:r>
              <a:rPr kumimoji="1" lang="ja-JP" altLang="en-US" sz="4800" dirty="0" smtClean="0"/>
              <a:t>宮城県は、（　　　　　　）を適用して、</a:t>
            </a:r>
            <a:endParaRPr kumimoji="1" lang="en-US" altLang="ja-JP" sz="4800" dirty="0" smtClean="0"/>
          </a:p>
          <a:p>
            <a:r>
              <a:rPr kumimoji="1" lang="ja-JP" altLang="en-US" sz="4800" dirty="0" smtClean="0"/>
              <a:t>必要な物資を被災地に送る準備を始めた。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471967509"/>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2066200" y="1392899"/>
            <a:ext cx="6364243" cy="1569660"/>
          </a:xfrm>
          <a:prstGeom prst="rect">
            <a:avLst/>
          </a:prstGeom>
          <a:noFill/>
        </p:spPr>
        <p:txBody>
          <a:bodyPr wrap="non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災害救助法</a:t>
            </a:r>
            <a:endParaRPr lang="ja-JP" altLang="en-US"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34733396"/>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971641" y="907798"/>
            <a:ext cx="10129696" cy="3046988"/>
          </a:xfrm>
          <a:prstGeom prst="rect">
            <a:avLst/>
          </a:prstGeom>
          <a:noFill/>
        </p:spPr>
        <p:txBody>
          <a:bodyPr wrap="none" rtlCol="0">
            <a:spAutoFit/>
          </a:bodyPr>
          <a:lstStyle/>
          <a:p>
            <a:r>
              <a:rPr kumimoji="1" lang="ja-JP" altLang="en-US" sz="4800" dirty="0" smtClean="0"/>
              <a:t>東日本大震災が発生したとき、</a:t>
            </a:r>
            <a:endParaRPr kumimoji="1" lang="en-US" altLang="ja-JP" sz="4800" dirty="0" smtClean="0"/>
          </a:p>
          <a:p>
            <a:r>
              <a:rPr kumimoji="1" lang="ja-JP" altLang="en-US" sz="4800" dirty="0" smtClean="0"/>
              <a:t>国（政府）は災害対策基本法に基づき</a:t>
            </a:r>
            <a:endParaRPr kumimoji="1" lang="en-US" altLang="ja-JP" sz="4800" dirty="0" smtClean="0"/>
          </a:p>
          <a:p>
            <a:r>
              <a:rPr kumimoji="1" lang="ja-JP" altLang="en-US" sz="4800" dirty="0" smtClean="0"/>
              <a:t>（　　　　　　　　　　）を設置した。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788684893"/>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882246" y="2294235"/>
            <a:ext cx="10071988" cy="1569660"/>
          </a:xfrm>
          <a:prstGeom prst="rect">
            <a:avLst/>
          </a:prstGeom>
          <a:noFill/>
        </p:spPr>
        <p:txBody>
          <a:bodyPr wrap="none" lIns="91440" tIns="45720" rIns="91440" bIns="45720">
            <a:spAutoFit/>
          </a:bodyPr>
          <a:lstStyle/>
          <a:p>
            <a:pPr algn="ctr"/>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緊急災害対策本部</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4495298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1610" y="1727592"/>
            <a:ext cx="11077999" cy="2308324"/>
          </a:xfrm>
          <a:prstGeom prst="rect">
            <a:avLst/>
          </a:prstGeom>
          <a:noFill/>
        </p:spPr>
        <p:txBody>
          <a:bodyPr wrap="square" rtlCol="0">
            <a:spAutoFit/>
          </a:bodyPr>
          <a:lstStyle/>
          <a:p>
            <a:r>
              <a:rPr kumimoji="1" lang="ja-JP" altLang="en-US" sz="4800" dirty="0" smtClean="0"/>
              <a:t>災害対策基本法は、（　　　　　）年、</a:t>
            </a:r>
            <a:endParaRPr kumimoji="1" lang="en-US" altLang="ja-JP" sz="4800" dirty="0" smtClean="0"/>
          </a:p>
          <a:p>
            <a:r>
              <a:rPr kumimoji="1" lang="ja-JP" altLang="en-US" sz="4800" dirty="0" smtClean="0"/>
              <a:t>（　　　　　　　）を契機に制定された。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389897523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3429366" y="870538"/>
            <a:ext cx="6364243" cy="3046988"/>
          </a:xfrm>
          <a:prstGeom prst="rect">
            <a:avLst/>
          </a:prstGeom>
          <a:noFill/>
        </p:spPr>
        <p:txBody>
          <a:bodyPr wrap="non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１９５９（年）</a:t>
            </a:r>
            <a:endParaRPr lang="en-US" altLang="ja-JP"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伊勢湾台風</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09566117"/>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89000" y="1765300"/>
            <a:ext cx="10410222" cy="3046988"/>
          </a:xfrm>
          <a:prstGeom prst="rect">
            <a:avLst/>
          </a:prstGeom>
          <a:noFill/>
        </p:spPr>
        <p:txBody>
          <a:bodyPr wrap="none" rtlCol="0">
            <a:spAutoFit/>
          </a:bodyPr>
          <a:lstStyle/>
          <a:p>
            <a:r>
              <a:rPr kumimoji="1" lang="ja-JP" altLang="en-US" sz="4800" dirty="0" smtClean="0"/>
              <a:t>国（政府）は、（　　　　）の派遣人数を</a:t>
            </a:r>
            <a:endParaRPr kumimoji="1" lang="en-US" altLang="ja-JP" sz="4800" dirty="0" smtClean="0"/>
          </a:p>
          <a:p>
            <a:r>
              <a:rPr kumimoji="1" lang="ja-JP" altLang="en-US" sz="4800" dirty="0" smtClean="0"/>
              <a:t>増員させたり、（　　　　）</a:t>
            </a:r>
            <a:r>
              <a:rPr kumimoji="1" lang="ja-JP" altLang="en-US" sz="4800" dirty="0" err="1" smtClean="0"/>
              <a:t>への</a:t>
            </a:r>
            <a:r>
              <a:rPr kumimoji="1" lang="ja-JP" altLang="en-US" sz="4800" dirty="0" smtClean="0"/>
              <a:t>救助要請を</a:t>
            </a:r>
            <a:endParaRPr kumimoji="1" lang="en-US" altLang="ja-JP" sz="4800" dirty="0" smtClean="0"/>
          </a:p>
          <a:p>
            <a:r>
              <a:rPr kumimoji="1" lang="ja-JP" altLang="en-US" sz="4800" dirty="0" smtClean="0"/>
              <a:t>したりした。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971789174"/>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3959332" y="1684635"/>
            <a:ext cx="3892411" cy="3046988"/>
          </a:xfrm>
          <a:prstGeom prst="rect">
            <a:avLst/>
          </a:prstGeom>
          <a:noFill/>
        </p:spPr>
        <p:txBody>
          <a:bodyPr wrap="none" lIns="91440" tIns="45720" rIns="91440" bIns="45720">
            <a:spAutoFit/>
          </a:bodyPr>
          <a:lstStyle/>
          <a:p>
            <a:pPr algn="ctr"/>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自衛隊</a:t>
            </a:r>
            <a:endParaRPr lang="en-US" altLang="ja-JP"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他国</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70094716"/>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850012" y="1956665"/>
            <a:ext cx="10491975" cy="1323439"/>
          </a:xfrm>
          <a:prstGeom prst="rect">
            <a:avLst/>
          </a:prstGeom>
          <a:noFill/>
        </p:spPr>
        <p:txBody>
          <a:bodyPr wrap="none" lIns="91440" tIns="45720" rIns="91440" bIns="45720">
            <a:spAutoFit/>
          </a:bodyPr>
          <a:lstStyle/>
          <a:p>
            <a:r>
              <a:rPr lang="ja-JP" altLang="en-US" sz="8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東北地方太平洋沖地震</a:t>
            </a:r>
            <a:endParaRPr lang="ja-JP" altLang="en-US" sz="8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4180109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1253402" cy="3046988"/>
          </a:xfrm>
          <a:prstGeom prst="rect">
            <a:avLst/>
          </a:prstGeom>
          <a:noFill/>
        </p:spPr>
        <p:txBody>
          <a:bodyPr wrap="none" rtlCol="0">
            <a:spAutoFit/>
          </a:bodyPr>
          <a:lstStyle/>
          <a:p>
            <a:r>
              <a:rPr kumimoji="1" lang="ja-JP" altLang="en-US" sz="4800" dirty="0" smtClean="0"/>
              <a:t>国（政府）は２０１１年５月２日に、</a:t>
            </a:r>
            <a:endParaRPr kumimoji="1" lang="en-US" altLang="ja-JP" sz="4800" dirty="0" smtClean="0"/>
          </a:p>
          <a:p>
            <a:r>
              <a:rPr kumimoji="1" lang="ja-JP" altLang="en-US" sz="4800" dirty="0" smtClean="0"/>
              <a:t>（　　　　　　　）を成立させ、</a:t>
            </a:r>
            <a:endParaRPr kumimoji="1" lang="en-US" altLang="ja-JP" sz="4800" dirty="0" smtClean="0"/>
          </a:p>
          <a:p>
            <a:r>
              <a:rPr kumimoji="1" lang="ja-JP" altLang="en-US" sz="4800" dirty="0" smtClean="0"/>
              <a:t>仮設住宅の設置やライフラインの復旧など</a:t>
            </a:r>
            <a:endParaRPr kumimoji="1" lang="en-US" altLang="ja-JP" sz="4800" dirty="0" smtClean="0"/>
          </a:p>
          <a:p>
            <a:r>
              <a:rPr kumimoji="1" lang="ja-JP" altLang="en-US" sz="4800" dirty="0" smtClean="0"/>
              <a:t>につなげた。</a:t>
            </a:r>
            <a:endParaRPr kumimoji="1" lang="ja-JP" altLang="en-US" sz="4800" dirty="0"/>
          </a:p>
        </p:txBody>
      </p:sp>
    </p:spTree>
    <p:extLst>
      <p:ext uri="{BB962C8B-B14F-4D97-AF65-F5344CB8AC3E}">
        <p14:creationId xmlns:p14="http://schemas.microsoft.com/office/powerpoint/2010/main" val="359846965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第一次補正予算</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78921396"/>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575492" y="1808843"/>
            <a:ext cx="11367214" cy="2308324"/>
          </a:xfrm>
          <a:prstGeom prst="rect">
            <a:avLst/>
          </a:prstGeom>
          <a:noFill/>
        </p:spPr>
        <p:txBody>
          <a:bodyPr wrap="none" rtlCol="0">
            <a:spAutoFit/>
          </a:bodyPr>
          <a:lstStyle/>
          <a:p>
            <a:r>
              <a:rPr kumimoji="1" lang="ja-JP" altLang="en-US" sz="4800" dirty="0" smtClean="0"/>
              <a:t>国（政府）は、６月２０日には、（　　　　　　）を</a:t>
            </a:r>
            <a:endParaRPr kumimoji="1" lang="en-US" altLang="ja-JP" sz="4800" dirty="0" smtClean="0"/>
          </a:p>
          <a:p>
            <a:r>
              <a:rPr kumimoji="1" lang="ja-JP" altLang="en-US" sz="4800" dirty="0" smtClean="0"/>
              <a:t>成立させた。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150345087"/>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729955" y="2294235"/>
            <a:ext cx="10376559" cy="1200329"/>
          </a:xfrm>
          <a:prstGeom prst="rect">
            <a:avLst/>
          </a:prstGeom>
          <a:noFill/>
        </p:spPr>
        <p:txBody>
          <a:bodyPr wrap="none" lIns="91440" tIns="45720" rIns="91440" bIns="45720">
            <a:spAutoFit/>
          </a:bodyPr>
          <a:lstStyle/>
          <a:p>
            <a:pPr algn="ctr"/>
            <a:r>
              <a:rPr lang="ja-JP" alt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東日本大震災復興基本法</a:t>
            </a:r>
            <a:endParaRPr lang="ja-JP" alt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21492573"/>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889000" y="1765300"/>
            <a:ext cx="10475945" cy="3046988"/>
          </a:xfrm>
          <a:prstGeom prst="rect">
            <a:avLst/>
          </a:prstGeom>
          <a:noFill/>
        </p:spPr>
        <p:txBody>
          <a:bodyPr wrap="none" rtlCol="0">
            <a:spAutoFit/>
          </a:bodyPr>
          <a:lstStyle/>
          <a:p>
            <a:r>
              <a:rPr kumimoji="1" lang="ja-JP" altLang="en-US" sz="4800" dirty="0" smtClean="0"/>
              <a:t>東日本大震災復興基本法に基づいて、</a:t>
            </a:r>
            <a:endParaRPr kumimoji="1" lang="en-US" altLang="ja-JP" sz="4800" dirty="0" smtClean="0"/>
          </a:p>
          <a:p>
            <a:r>
              <a:rPr kumimoji="1" lang="ja-JP" altLang="en-US" sz="4800" dirty="0" smtClean="0"/>
              <a:t>新しい役所（　　　　）が設置されたのは、</a:t>
            </a:r>
            <a:endParaRPr kumimoji="1" lang="en-US" altLang="ja-JP" sz="4800" dirty="0" smtClean="0"/>
          </a:p>
          <a:p>
            <a:r>
              <a:rPr kumimoji="1" lang="ja-JP" altLang="en-US" sz="4800" dirty="0" smtClean="0"/>
              <a:t>２０１２年２月１０日である。</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017851951"/>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2105445" y="1684635"/>
            <a:ext cx="3892412" cy="1569660"/>
          </a:xfrm>
          <a:prstGeom prst="rect">
            <a:avLst/>
          </a:prstGeom>
          <a:noFill/>
        </p:spPr>
        <p:txBody>
          <a:bodyPr wrap="non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復興庁</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373846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1437640" y="1066647"/>
            <a:ext cx="10647467" cy="2308324"/>
          </a:xfrm>
          <a:prstGeom prst="rect">
            <a:avLst/>
          </a:prstGeom>
          <a:noFill/>
        </p:spPr>
        <p:txBody>
          <a:bodyPr wrap="none" rtlCol="0">
            <a:spAutoFit/>
          </a:bodyPr>
          <a:lstStyle/>
          <a:p>
            <a:r>
              <a:rPr kumimoji="1" lang="ja-JP" altLang="en-US" sz="4800" dirty="0" smtClean="0"/>
              <a:t>　</a:t>
            </a:r>
            <a:endParaRPr kumimoji="1" lang="en-US" altLang="ja-JP" sz="4800" dirty="0" smtClean="0"/>
          </a:p>
          <a:p>
            <a:r>
              <a:rPr kumimoji="1" lang="ja-JP" altLang="en-US" sz="4800" dirty="0" smtClean="0"/>
              <a:t>７月２５日には、（　　　　　　）が成立した。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047945992"/>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889000" y="2191580"/>
            <a:ext cx="11797235" cy="1569660"/>
          </a:xfrm>
          <a:prstGeom prst="rect">
            <a:avLst/>
          </a:prstGeom>
          <a:noFill/>
        </p:spPr>
        <p:txBody>
          <a:bodyPr wrap="squar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第二次補正予算</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6680554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748938" y="1066647"/>
            <a:ext cx="11145866" cy="2308324"/>
          </a:xfrm>
          <a:prstGeom prst="rect">
            <a:avLst/>
          </a:prstGeom>
          <a:noFill/>
        </p:spPr>
        <p:txBody>
          <a:bodyPr wrap="square" rtlCol="0">
            <a:spAutoFit/>
          </a:bodyPr>
          <a:lstStyle/>
          <a:p>
            <a:r>
              <a:rPr kumimoji="1" lang="ja-JP" altLang="en-US" sz="4800" dirty="0" smtClean="0"/>
              <a:t>国（政府）は、様々な（　　　　）や（　　　　）</a:t>
            </a:r>
            <a:endParaRPr kumimoji="1" lang="en-US" altLang="ja-JP" sz="4800" dirty="0" smtClean="0"/>
          </a:p>
          <a:p>
            <a:r>
              <a:rPr kumimoji="1" lang="ja-JP" altLang="en-US" sz="4800" dirty="0" smtClean="0"/>
              <a:t>を成立させ、被災地の支援を行った。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982669706"/>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529771" y="1716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法律（や）補正予算</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42523896"/>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368300" y="1805311"/>
            <a:ext cx="10823797" cy="2308324"/>
          </a:xfrm>
          <a:prstGeom prst="rect">
            <a:avLst/>
          </a:prstGeom>
          <a:noFill/>
        </p:spPr>
        <p:txBody>
          <a:bodyPr wrap="none" rtlCol="0">
            <a:spAutoFit/>
          </a:bodyPr>
          <a:lstStyle/>
          <a:p>
            <a:r>
              <a:rPr kumimoji="1" lang="ja-JP" altLang="en-US" sz="4800" dirty="0" smtClean="0"/>
              <a:t>　東北地方太平洋沖地震が原因で</a:t>
            </a:r>
            <a:endParaRPr kumimoji="1" lang="en-US" altLang="ja-JP" sz="4800" dirty="0" smtClean="0"/>
          </a:p>
          <a:p>
            <a:r>
              <a:rPr kumimoji="1" lang="ja-JP" altLang="en-US" sz="4800" dirty="0" smtClean="0"/>
              <a:t>（　　　　　）が起き、家や車などが流されて</a:t>
            </a:r>
            <a:endParaRPr kumimoji="1" lang="en-US" altLang="ja-JP" sz="4800" dirty="0" smtClean="0"/>
          </a:p>
          <a:p>
            <a:r>
              <a:rPr kumimoji="1" lang="ja-JP" altLang="en-US" sz="4800" dirty="0" smtClean="0"/>
              <a:t>しまった。</a:t>
            </a:r>
            <a:endParaRPr kumimoji="1" lang="ja-JP" altLang="en-US" sz="4800" dirty="0"/>
          </a:p>
        </p:txBody>
      </p:sp>
    </p:spTree>
    <p:extLst>
      <p:ext uri="{BB962C8B-B14F-4D97-AF65-F5344CB8AC3E}">
        <p14:creationId xmlns:p14="http://schemas.microsoft.com/office/powerpoint/2010/main" val="257791944"/>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1040072" y="1041247"/>
            <a:ext cx="9881231" cy="2308324"/>
          </a:xfrm>
          <a:prstGeom prst="rect">
            <a:avLst/>
          </a:prstGeom>
          <a:noFill/>
        </p:spPr>
        <p:txBody>
          <a:bodyPr wrap="none" rtlCol="0">
            <a:spAutoFit/>
          </a:bodyPr>
          <a:lstStyle/>
          <a:p>
            <a:r>
              <a:rPr kumimoji="1" lang="ja-JP" altLang="en-US" sz="4800" dirty="0" smtClean="0"/>
              <a:t>被災地の支援にあてる予算には、</a:t>
            </a:r>
            <a:endParaRPr kumimoji="1" lang="en-US" altLang="ja-JP" sz="4800" dirty="0" smtClean="0"/>
          </a:p>
          <a:p>
            <a:r>
              <a:rPr kumimoji="1" lang="ja-JP" altLang="en-US" sz="4800" dirty="0" smtClean="0"/>
              <a:t>国民や企業から集められた（　　　）が</a:t>
            </a:r>
            <a:endParaRPr kumimoji="1" lang="en-US" altLang="ja-JP" sz="4800" dirty="0" smtClean="0"/>
          </a:p>
          <a:p>
            <a:r>
              <a:rPr kumimoji="1" lang="ja-JP" altLang="en-US" sz="4800" dirty="0" smtClean="0"/>
              <a:t>使われる。</a:t>
            </a:r>
            <a:endParaRPr kumimoji="1" lang="ja-JP" altLang="en-US" sz="4800" dirty="0"/>
          </a:p>
        </p:txBody>
      </p:sp>
    </p:spTree>
    <p:extLst>
      <p:ext uri="{BB962C8B-B14F-4D97-AF65-F5344CB8AC3E}">
        <p14:creationId xmlns:p14="http://schemas.microsoft.com/office/powerpoint/2010/main" val="2897796622"/>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3323987"/>
          </a:xfrm>
          <a:prstGeom prst="rect">
            <a:avLst/>
          </a:prstGeom>
          <a:noFill/>
        </p:spPr>
        <p:txBody>
          <a:bodyPr wrap="square" lIns="91440" tIns="45720" rIns="91440" bIns="45720">
            <a:spAutoFit/>
          </a:bodyPr>
          <a:lstStyle/>
          <a:p>
            <a:pPr algn="ctr"/>
            <a:endParaRPr lang="en-US" altLang="ja-JP"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ja-JP" altLang="en-US" sz="13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税　金</a:t>
            </a:r>
            <a:endParaRPr lang="ja-JP" altLang="en-US" sz="13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7463344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1364008" cy="3046988"/>
          </a:xfrm>
          <a:prstGeom prst="rect">
            <a:avLst/>
          </a:prstGeom>
          <a:noFill/>
        </p:spPr>
        <p:txBody>
          <a:bodyPr wrap="none" rtlCol="0">
            <a:spAutoFit/>
          </a:bodyPr>
          <a:lstStyle/>
          <a:p>
            <a:r>
              <a:rPr kumimoji="1" lang="ja-JP" altLang="en-US" sz="4800" dirty="0" smtClean="0"/>
              <a:t>２０１３年１月１日から２０３７年１２月３１日</a:t>
            </a:r>
            <a:endParaRPr kumimoji="1" lang="en-US" altLang="ja-JP" sz="4800" dirty="0" smtClean="0"/>
          </a:p>
          <a:p>
            <a:r>
              <a:rPr kumimoji="1" lang="ja-JP" altLang="en-US" sz="4800" dirty="0" err="1" smtClean="0"/>
              <a:t>までの</a:t>
            </a:r>
            <a:r>
              <a:rPr kumimoji="1" lang="ja-JP" altLang="en-US" sz="4800" dirty="0" smtClean="0"/>
              <a:t>間、国民や企業が特別な税金を国に</a:t>
            </a:r>
            <a:endParaRPr kumimoji="1" lang="en-US" altLang="ja-JP" sz="4800" dirty="0" smtClean="0"/>
          </a:p>
          <a:p>
            <a:r>
              <a:rPr kumimoji="1" lang="ja-JP" altLang="en-US" sz="4800" dirty="0" smtClean="0"/>
              <a:t>納めることになっている。この税金のことを</a:t>
            </a:r>
            <a:endParaRPr kumimoji="1" lang="en-US" altLang="ja-JP" sz="4800" dirty="0" smtClean="0"/>
          </a:p>
          <a:p>
            <a:r>
              <a:rPr kumimoji="1" lang="ja-JP" altLang="en-US" sz="4800" dirty="0" smtClean="0"/>
              <a:t>（　　　　　）という。</a:t>
            </a:r>
            <a:endParaRPr kumimoji="1" lang="ja-JP" altLang="en-US" sz="4800" dirty="0"/>
          </a:p>
        </p:txBody>
      </p:sp>
    </p:spTree>
    <p:extLst>
      <p:ext uri="{BB962C8B-B14F-4D97-AF65-F5344CB8AC3E}">
        <p14:creationId xmlns:p14="http://schemas.microsoft.com/office/powerpoint/2010/main" val="1600075258"/>
      </p:ext>
    </p:extLst>
  </p:cSld>
  <p:clrMapOvr>
    <a:masterClrMapping/>
  </p:clrMapOvr>
  <mc:AlternateContent xmlns:mc="http://schemas.openxmlformats.org/markup-compatibility/2006">
    <mc:Choice xmlns:p14="http://schemas.microsoft.com/office/powerpoint/2010/main" Requires="p14">
      <p:transition spd="slow" p14:dur="2000" advTm="7000"/>
    </mc:Choice>
    <mc:Fallback>
      <p:transition spd="slow" advTm="7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復興特別税</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13937381"/>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0281982" cy="2308324"/>
          </a:xfrm>
          <a:prstGeom prst="rect">
            <a:avLst/>
          </a:prstGeom>
          <a:noFill/>
        </p:spPr>
        <p:txBody>
          <a:bodyPr wrap="none" rtlCol="0">
            <a:spAutoFit/>
          </a:bodyPr>
          <a:lstStyle/>
          <a:p>
            <a:r>
              <a:rPr kumimoji="1" lang="ja-JP" altLang="en-US" sz="4800" dirty="0" smtClean="0"/>
              <a:t>気仙沼市震災復興会議には（　　　　）も</a:t>
            </a:r>
            <a:endParaRPr kumimoji="1" lang="en-US" altLang="ja-JP" sz="4800" dirty="0" smtClean="0"/>
          </a:p>
          <a:p>
            <a:r>
              <a:rPr kumimoji="1" lang="ja-JP" altLang="en-US" sz="4800" dirty="0" smtClean="0"/>
              <a:t>参加して、いろいろと話し合った。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1266915317"/>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市　民</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499873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1038599" cy="3046988"/>
          </a:xfrm>
          <a:prstGeom prst="rect">
            <a:avLst/>
          </a:prstGeom>
          <a:noFill/>
        </p:spPr>
        <p:txBody>
          <a:bodyPr wrap="none" rtlCol="0">
            <a:spAutoFit/>
          </a:bodyPr>
          <a:lstStyle/>
          <a:p>
            <a:r>
              <a:rPr kumimoji="1" lang="ja-JP" altLang="en-US" sz="4800" dirty="0" smtClean="0"/>
              <a:t>気仙沼市では、（「　　　　　」）を合い言葉に</a:t>
            </a:r>
            <a:endParaRPr kumimoji="1" lang="en-US" altLang="ja-JP" sz="4800" dirty="0" smtClean="0"/>
          </a:p>
          <a:p>
            <a:r>
              <a:rPr kumimoji="1" lang="ja-JP" altLang="en-US" sz="4800" dirty="0" smtClean="0"/>
              <a:t>大震災を克服し、新しい気仙沼市をつくる</a:t>
            </a:r>
            <a:endParaRPr kumimoji="1" lang="en-US" altLang="ja-JP" sz="4800" dirty="0" smtClean="0"/>
          </a:p>
          <a:p>
            <a:r>
              <a:rPr kumimoji="1" lang="ja-JP" altLang="en-US" sz="4800" dirty="0" smtClean="0"/>
              <a:t>ための、（　　　　　　　　　）をつくった。</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847282504"/>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381000" y="954239"/>
            <a:ext cx="11455399" cy="4154984"/>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「海と生きる」</a:t>
            </a:r>
            <a:endParaRPr lang="en-US" altLang="ja-JP"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endParaRPr lang="en-US" altLang="ja-JP"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気仙沼市震災復興計画</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6390547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425249" y="1397572"/>
            <a:ext cx="11091498" cy="2123658"/>
          </a:xfrm>
          <a:prstGeom prst="rect">
            <a:avLst/>
          </a:prstGeom>
          <a:noFill/>
        </p:spPr>
        <p:txBody>
          <a:bodyPr wrap="none" rtlCol="0">
            <a:spAutoFit/>
          </a:bodyPr>
          <a:lstStyle/>
          <a:p>
            <a:r>
              <a:rPr kumimoji="1" lang="ja-JP" altLang="en-US" sz="4400" dirty="0" smtClean="0"/>
              <a:t>気仙沼漁港も努力し、震災から３か月後には、</a:t>
            </a:r>
            <a:endParaRPr kumimoji="1" lang="en-US" altLang="ja-JP" sz="4400" dirty="0" smtClean="0"/>
          </a:p>
          <a:p>
            <a:r>
              <a:rPr kumimoji="1" lang="ja-JP" altLang="en-US" sz="4400" dirty="0" smtClean="0"/>
              <a:t>（　　　　　）の水揚げを再開させた。</a:t>
            </a:r>
            <a:endParaRPr kumimoji="1" lang="en-US" altLang="ja-JP" sz="4400" dirty="0" smtClean="0"/>
          </a:p>
          <a:p>
            <a:endParaRPr kumimoji="1" lang="ja-JP" altLang="en-US" sz="4400" dirty="0"/>
          </a:p>
        </p:txBody>
      </p:sp>
    </p:spTree>
    <p:extLst>
      <p:ext uri="{BB962C8B-B14F-4D97-AF65-F5344CB8AC3E}">
        <p14:creationId xmlns:p14="http://schemas.microsoft.com/office/powerpoint/2010/main" val="390814245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生鮮かつお</a:t>
            </a: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95335973"/>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530822" y="1917433"/>
            <a:ext cx="5537093" cy="1569660"/>
          </a:xfrm>
          <a:prstGeom prst="rect">
            <a:avLst/>
          </a:prstGeom>
          <a:noFill/>
        </p:spPr>
        <p:txBody>
          <a:bodyPr wrap="non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大津波</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86250061"/>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0019089" cy="2308324"/>
          </a:xfrm>
          <a:prstGeom prst="rect">
            <a:avLst/>
          </a:prstGeom>
          <a:noFill/>
        </p:spPr>
        <p:txBody>
          <a:bodyPr wrap="none" rtlCol="0">
            <a:spAutoFit/>
          </a:bodyPr>
          <a:lstStyle/>
          <a:p>
            <a:r>
              <a:rPr kumimoji="1" lang="ja-JP" altLang="en-US" sz="4800" dirty="0" smtClean="0"/>
              <a:t>気仙沼漁港は、生鮮かつおの水揚げ</a:t>
            </a:r>
            <a:endParaRPr kumimoji="1" lang="en-US" altLang="ja-JP" sz="4800" dirty="0" smtClean="0"/>
          </a:p>
          <a:p>
            <a:r>
              <a:rPr kumimoji="1" lang="ja-JP" altLang="en-US" sz="4800" dirty="0" smtClean="0"/>
              <a:t>日本一を（　　　）年以上も続けている。</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508282790"/>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4001095"/>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２０（年以上）</a:t>
            </a:r>
            <a:endParaRPr lang="en-US" altLang="ja-JP"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26461548"/>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0459915" cy="1569660"/>
          </a:xfrm>
          <a:prstGeom prst="rect">
            <a:avLst/>
          </a:prstGeom>
          <a:noFill/>
        </p:spPr>
        <p:txBody>
          <a:bodyPr wrap="none" rtlCol="0">
            <a:spAutoFit/>
          </a:bodyPr>
          <a:lstStyle/>
          <a:p>
            <a:r>
              <a:rPr kumimoji="1" lang="ja-JP" altLang="en-US" sz="4800" dirty="0" smtClean="0"/>
              <a:t>気仙沼市では、震災前から（　　　　　）が</a:t>
            </a:r>
            <a:endParaRPr kumimoji="1" lang="en-US" altLang="ja-JP" sz="4800" dirty="0" smtClean="0"/>
          </a:p>
          <a:p>
            <a:r>
              <a:rPr kumimoji="1" lang="ja-JP" altLang="en-US" sz="4800" dirty="0" smtClean="0"/>
              <a:t>問題となっていた。</a:t>
            </a:r>
            <a:endParaRPr kumimoji="1" lang="ja-JP" altLang="en-US" sz="4800" dirty="0"/>
          </a:p>
        </p:txBody>
      </p:sp>
    </p:spTree>
    <p:extLst>
      <p:ext uri="{BB962C8B-B14F-4D97-AF65-F5344CB8AC3E}">
        <p14:creationId xmlns:p14="http://schemas.microsoft.com/office/powerpoint/2010/main" val="241766129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1446550"/>
          </a:xfrm>
          <a:prstGeom prst="rect">
            <a:avLst/>
          </a:prstGeom>
          <a:noFill/>
        </p:spPr>
        <p:txBody>
          <a:bodyPr wrap="square" lIns="91440" tIns="45720" rIns="91440" bIns="45720">
            <a:spAutoFit/>
          </a:bodyPr>
          <a:lstStyle/>
          <a:p>
            <a:pPr algn="ctr"/>
            <a:r>
              <a:rPr lang="ja-JP" altLang="en-US"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人口の減少</a:t>
            </a:r>
            <a:endParaRPr lang="en-US" altLang="ja-JP" sz="8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5705923"/>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0450297" cy="2308324"/>
          </a:xfrm>
          <a:prstGeom prst="rect">
            <a:avLst/>
          </a:prstGeom>
          <a:noFill/>
        </p:spPr>
        <p:txBody>
          <a:bodyPr wrap="none" rtlCol="0">
            <a:spAutoFit/>
          </a:bodyPr>
          <a:lstStyle/>
          <a:p>
            <a:r>
              <a:rPr kumimoji="1" lang="ja-JP" altLang="en-US" sz="4800" dirty="0" smtClean="0"/>
              <a:t>気仙沼市では、（　　　　　　　　）や</a:t>
            </a:r>
            <a:endParaRPr kumimoji="1" lang="en-US" altLang="ja-JP" sz="4800" dirty="0" smtClean="0"/>
          </a:p>
          <a:p>
            <a:r>
              <a:rPr kumimoji="1" lang="ja-JP" altLang="en-US" sz="4800" dirty="0" smtClean="0"/>
              <a:t>（　　　　　　　）の開発に取り組んでいる。</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3837846576"/>
      </p:ext>
    </p:extLst>
  </p:cSld>
  <p:clrMapOvr>
    <a:masterClrMapping/>
  </p:clrMapOvr>
  <mc:AlternateContent xmlns:mc="http://schemas.openxmlformats.org/markup-compatibility/2006" xmlns:p14="http://schemas.microsoft.com/office/powerpoint/2010/main">
    <mc:Choice Requires="p14">
      <p:transition spd="slow" p14:dur="2000" advTm="7000"/>
    </mc:Choice>
    <mc:Fallback xmlns="">
      <p:transition spd="slow" advTm="700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3416320"/>
          </a:xfrm>
          <a:prstGeom prst="rect">
            <a:avLst/>
          </a:prstGeom>
          <a:noFill/>
        </p:spPr>
        <p:txBody>
          <a:bodyPr wrap="square" lIns="91440" tIns="45720" rIns="91440" bIns="45720">
            <a:spAutoFit/>
          </a:bodyPr>
          <a:lstStyle/>
          <a:p>
            <a:pPr algn="ctr"/>
            <a:r>
              <a:rPr lang="ja-JP" alt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水産資源を生かした商品や</a:t>
            </a:r>
            <a:endParaRPr lang="en-US" altLang="ja-JP"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ja-JP" altLang="en-US" sz="7200"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　　　　　観光</a:t>
            </a:r>
            <a:r>
              <a:rPr lang="ja-JP" alt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メニュー</a:t>
            </a:r>
            <a:endParaRPr lang="ja-JP" altLang="en-US" sz="115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15123326"/>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686506" y="1406281"/>
            <a:ext cx="10453503" cy="2308324"/>
          </a:xfrm>
          <a:prstGeom prst="rect">
            <a:avLst/>
          </a:prstGeom>
          <a:noFill/>
        </p:spPr>
        <p:txBody>
          <a:bodyPr wrap="none" rtlCol="0">
            <a:spAutoFit/>
          </a:bodyPr>
          <a:lstStyle/>
          <a:p>
            <a:r>
              <a:rPr kumimoji="1" lang="ja-JP" altLang="en-US" sz="4800" smtClean="0"/>
              <a:t>政治は、（　　　　　　　）をかなえる働きを</a:t>
            </a:r>
            <a:endParaRPr kumimoji="1" lang="en-US" altLang="ja-JP" sz="4800" smtClean="0"/>
          </a:p>
          <a:p>
            <a:r>
              <a:rPr kumimoji="1" lang="ja-JP" altLang="en-US" sz="4800" smtClean="0"/>
              <a:t>している。</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783092774"/>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78971" y="954239"/>
            <a:ext cx="10728960" cy="4001095"/>
          </a:xfrm>
          <a:prstGeom prst="rect">
            <a:avLst/>
          </a:prstGeom>
          <a:noFill/>
        </p:spPr>
        <p:txBody>
          <a:bodyPr wrap="square" lIns="91440" tIns="45720" rIns="91440" bIns="45720">
            <a:spAutoFit/>
          </a:bodyPr>
          <a:lstStyle/>
          <a:p>
            <a:pPr algn="ctr"/>
            <a:r>
              <a:rPr lang="ja-JP" altLang="en-US" sz="8800"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rPr>
              <a:t>人々の願い</a:t>
            </a:r>
            <a:endParaRPr lang="en-US" altLang="ja-JP" sz="8800" b="1" cap="none" spc="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endParaRPr lang="ja-JP" altLang="en-US" sz="1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4728586"/>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1088136" y="819537"/>
            <a:ext cx="10596929" cy="3046988"/>
          </a:xfrm>
          <a:prstGeom prst="rect">
            <a:avLst/>
          </a:prstGeom>
          <a:noFill/>
        </p:spPr>
        <p:txBody>
          <a:bodyPr wrap="square" rtlCol="0">
            <a:spAutoFit/>
          </a:bodyPr>
          <a:lstStyle/>
          <a:p>
            <a:r>
              <a:rPr kumimoji="1" lang="ja-JP" altLang="en-US" sz="4800" dirty="0" smtClean="0"/>
              <a:t>巨大地震による災害や福島第一原子力発電所事故による災害などで大被害となってしまったことを（　　　　　　　）という。</a:t>
            </a:r>
            <a:endParaRPr kumimoji="1" lang="en-US" altLang="ja-JP" sz="4800" dirty="0" smtClean="0"/>
          </a:p>
          <a:p>
            <a:endParaRPr kumimoji="1" lang="ja-JP" altLang="en-US" sz="4800" dirty="0"/>
          </a:p>
        </p:txBody>
      </p:sp>
    </p:spTree>
    <p:extLst>
      <p:ext uri="{BB962C8B-B14F-4D97-AF65-F5344CB8AC3E}">
        <p14:creationId xmlns:p14="http://schemas.microsoft.com/office/powerpoint/2010/main" val="221926566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406400" y="1193800"/>
            <a:ext cx="11396133" cy="1569660"/>
          </a:xfrm>
          <a:prstGeom prst="rect">
            <a:avLst/>
          </a:prstGeom>
          <a:noFill/>
        </p:spPr>
        <p:txBody>
          <a:bodyPr wrap="squar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東日本大震災</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01913249"/>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5" name="テキスト ボックス 4"/>
          <p:cNvSpPr txBox="1"/>
          <p:nvPr/>
        </p:nvSpPr>
        <p:spPr>
          <a:xfrm>
            <a:off x="1088136" y="819537"/>
            <a:ext cx="10596929" cy="3785652"/>
          </a:xfrm>
          <a:prstGeom prst="rect">
            <a:avLst/>
          </a:prstGeom>
          <a:noFill/>
        </p:spPr>
        <p:txBody>
          <a:bodyPr wrap="square" rtlCol="0">
            <a:spAutoFit/>
          </a:bodyPr>
          <a:lstStyle/>
          <a:p>
            <a:r>
              <a:rPr lang="ja-JP" altLang="en-US" sz="4800" dirty="0"/>
              <a:t>電気やガス、水道などのライフライン、道路や電車などの交通網</a:t>
            </a:r>
            <a:r>
              <a:rPr lang="ja-JP" altLang="en-US" sz="4800" dirty="0" smtClean="0"/>
              <a:t>などを、もとのように使えるようにすることを（　　　　）という。</a:t>
            </a:r>
            <a:endParaRPr lang="en-US" altLang="ja-JP" sz="4800" dirty="0" smtClean="0"/>
          </a:p>
          <a:p>
            <a:endParaRPr kumimoji="1" lang="ja-JP" altLang="en-US" sz="4800" dirty="0"/>
          </a:p>
        </p:txBody>
      </p:sp>
    </p:spTree>
    <p:extLst>
      <p:ext uri="{BB962C8B-B14F-4D97-AF65-F5344CB8AC3E}">
        <p14:creationId xmlns:p14="http://schemas.microsoft.com/office/powerpoint/2010/main" val="318003177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458"/>
            <a:ext cx="12192000" cy="6762858"/>
          </a:xfrm>
          <a:prstGeom prst="rect">
            <a:avLst/>
          </a:prstGeom>
        </p:spPr>
      </p:pic>
      <p:sp>
        <p:nvSpPr>
          <p:cNvPr id="3" name="正方形/長方形 2"/>
          <p:cNvSpPr/>
          <p:nvPr/>
        </p:nvSpPr>
        <p:spPr>
          <a:xfrm>
            <a:off x="2751666" y="1710266"/>
            <a:ext cx="5367867" cy="1569660"/>
          </a:xfrm>
          <a:prstGeom prst="rect">
            <a:avLst/>
          </a:prstGeom>
          <a:noFill/>
        </p:spPr>
        <p:txBody>
          <a:bodyPr wrap="square" lIns="91440" tIns="45720" rIns="91440" bIns="45720">
            <a:spAutoFit/>
          </a:bodyPr>
          <a:lstStyle/>
          <a:p>
            <a:r>
              <a:rPr lang="ja-JP" altLang="en-US" sz="9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復　旧</a:t>
            </a:r>
            <a:endParaRPr lang="ja-JP" altLang="en-US" sz="9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6684166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3810</TotalTime>
  <Words>430</Words>
  <Application>Microsoft Office PowerPoint</Application>
  <PresentationFormat>ワイド画面</PresentationFormat>
  <Paragraphs>106</Paragraphs>
  <Slides>57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57</vt:i4>
      </vt:variant>
    </vt:vector>
  </HeadingPairs>
  <TitlesOfParts>
    <vt:vector size="62"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　俊彦</dc:creator>
  <cp:lastModifiedBy>Microsoft アカウント</cp:lastModifiedBy>
  <cp:revision>125</cp:revision>
  <dcterms:created xsi:type="dcterms:W3CDTF">2017-12-21T06:00:58Z</dcterms:created>
  <dcterms:modified xsi:type="dcterms:W3CDTF">2021-06-06T20:29:10Z</dcterms:modified>
</cp:coreProperties>
</file>