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7" r:id="rId5"/>
    <p:sldId id="260" r:id="rId6"/>
    <p:sldId id="402" r:id="rId7"/>
    <p:sldId id="299" r:id="rId8"/>
    <p:sldId id="400" r:id="rId9"/>
    <p:sldId id="403" r:id="rId10"/>
    <p:sldId id="404" r:id="rId11"/>
    <p:sldId id="401" r:id="rId12"/>
    <p:sldId id="300" r:id="rId13"/>
    <p:sldId id="301" r:id="rId14"/>
    <p:sldId id="314" r:id="rId15"/>
    <p:sldId id="303" r:id="rId16"/>
    <p:sldId id="368" r:id="rId17"/>
    <p:sldId id="369" r:id="rId18"/>
    <p:sldId id="315" r:id="rId19"/>
    <p:sldId id="305" r:id="rId20"/>
    <p:sldId id="306" r:id="rId21"/>
    <p:sldId id="307" r:id="rId22"/>
    <p:sldId id="366" r:id="rId23"/>
    <p:sldId id="367" r:id="rId24"/>
    <p:sldId id="308" r:id="rId25"/>
    <p:sldId id="309" r:id="rId26"/>
    <p:sldId id="392" r:id="rId27"/>
    <p:sldId id="393" r:id="rId28"/>
    <p:sldId id="310" r:id="rId29"/>
    <p:sldId id="311" r:id="rId30"/>
    <p:sldId id="407" r:id="rId31"/>
    <p:sldId id="408" r:id="rId32"/>
    <p:sldId id="370" r:id="rId33"/>
    <p:sldId id="371" r:id="rId34"/>
    <p:sldId id="312" r:id="rId35"/>
    <p:sldId id="313" r:id="rId36"/>
    <p:sldId id="316" r:id="rId37"/>
    <p:sldId id="317" r:id="rId38"/>
    <p:sldId id="318" r:id="rId39"/>
    <p:sldId id="319" r:id="rId40"/>
    <p:sldId id="396" r:id="rId41"/>
    <p:sldId id="397" r:id="rId42"/>
    <p:sldId id="398" r:id="rId43"/>
    <p:sldId id="399" r:id="rId44"/>
    <p:sldId id="405" r:id="rId45"/>
    <p:sldId id="406" r:id="rId46"/>
    <p:sldId id="409" r:id="rId47"/>
    <p:sldId id="410" r:id="rId48"/>
    <p:sldId id="411" r:id="rId49"/>
    <p:sldId id="412" r:id="rId50"/>
    <p:sldId id="413" r:id="rId51"/>
    <p:sldId id="414" r:id="rId52"/>
    <p:sldId id="415" r:id="rId53"/>
    <p:sldId id="416" r:id="rId54"/>
    <p:sldId id="417" r:id="rId55"/>
    <p:sldId id="418" r:id="rId56"/>
    <p:sldId id="419" r:id="rId57"/>
    <p:sldId id="420" r:id="rId5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7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6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2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65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7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4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E628-109A-4FFD-87AB-0890CF94C7F3}" type="datetimeFigureOut">
              <a:rPr kumimoji="1" lang="ja-JP" altLang="en-US" smtClean="0"/>
              <a:t>2021/5/17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0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8999" y="1765300"/>
            <a:ext cx="103760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「国の政治のしくみと選挙」</a:t>
            </a:r>
            <a:r>
              <a:rPr kumimoji="1" lang="ja-JP" altLang="en-US" sz="4800" dirty="0" smtClean="0"/>
              <a:t>に関する問題に答えましょう</a:t>
            </a:r>
            <a:r>
              <a:rPr kumimoji="1" lang="ja-JP" altLang="en-US" sz="4800" dirty="0" smtClean="0"/>
              <a:t>。</a:t>
            </a:r>
            <a:endParaRPr kumimoji="1" lang="en-US" altLang="ja-JP" sz="4800" dirty="0" smtClean="0"/>
          </a:p>
          <a:p>
            <a:endParaRPr lang="en-US" altLang="ja-JP" sz="4800" dirty="0"/>
          </a:p>
          <a:p>
            <a:r>
              <a:rPr kumimoji="1" lang="ja-JP" altLang="en-US" sz="4800" dirty="0" smtClean="0"/>
              <a:t>　＊全部で２８問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6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参議院の議員数は、現在２４５人で、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任期は（　　　）年である。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3898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048933" y="1727200"/>
            <a:ext cx="64939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６年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86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647700"/>
            <a:ext cx="9746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解散があるのはどちら？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23271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42172" y="1365362"/>
            <a:ext cx="47147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衆議院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13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71340" y="942340"/>
            <a:ext cx="22945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国会では、少数意見を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大切にしながらも、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最終的には（　　　　）で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決める。</a:t>
            </a:r>
            <a:endParaRPr kumimoji="1" lang="en-US" altLang="ja-JP" sz="7200" dirty="0" smtClean="0"/>
          </a:p>
          <a:p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24916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73795" y="1928421"/>
            <a:ext cx="35846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多数決</a:t>
            </a:r>
            <a:endParaRPr lang="ja-JP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28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3538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国会議員は、国民による（　　　　）で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選ばれる。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99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776471" y="728093"/>
            <a:ext cx="34788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選　挙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6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986" y="1805311"/>
            <a:ext cx="1064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選挙権は、２０１６年から（　　　）才以上に与えられている。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2824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33647" y="1666915"/>
            <a:ext cx="109588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１８（才以上）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23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52966" y="850900"/>
            <a:ext cx="108334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法律をつくったり、国の予算を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決めたりして、国の政治の方向を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決めるのは、（　　　　）である。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7659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4195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２０１６年以前は、（　　　　）才以上に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選挙権が与えられていた。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6719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438068" y="1294774"/>
            <a:ext cx="53158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２０（才以上）</a:t>
            </a:r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6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91289" y="1648342"/>
            <a:ext cx="104054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選挙をするにあたって、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国民は、各政党の（　　　　）を知ることが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大切である。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719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20875" y="1279687"/>
            <a:ext cx="10378162" cy="40626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主張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endParaRPr lang="en-US" altLang="ja-JP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（これを「</a:t>
            </a:r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マニフェスト</a:t>
            </a:r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」という）</a:t>
            </a:r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73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71641" y="907798"/>
            <a:ext cx="10129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選挙について、最近の大きな問題は？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886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118156" y="2294235"/>
            <a:ext cx="76001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投票率の減少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95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1610" y="1727592"/>
            <a:ext cx="11077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わたしたちは、政治に関心を持ち、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）権を行使することが大切である。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9897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429366" y="870538"/>
            <a:ext cx="51331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参政（権）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9235" y="3622766"/>
            <a:ext cx="9613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5">
                    <a:lumMod val="75000"/>
                  </a:schemeClr>
                </a:solidFill>
              </a:rPr>
              <a:t>☆</a:t>
            </a:r>
            <a:r>
              <a:rPr kumimoji="1" lang="ja-JP" altLang="en-US" sz="3600" u="sng" dirty="0" smtClean="0">
                <a:solidFill>
                  <a:srgbClr val="FF0000"/>
                </a:solidFill>
              </a:rPr>
              <a:t>自分たちの未来のために</a:t>
            </a:r>
            <a:r>
              <a:rPr kumimoji="1" lang="ja-JP" altLang="en-US" sz="3600" dirty="0" smtClean="0">
                <a:solidFill>
                  <a:schemeClr val="accent5">
                    <a:lumMod val="75000"/>
                  </a:schemeClr>
                </a:solidFill>
              </a:rPr>
              <a:t>、政治に関心をもち、</a:t>
            </a:r>
            <a:endParaRPr kumimoji="1" lang="en-US" altLang="ja-JP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3600" dirty="0" smtClean="0">
                <a:solidFill>
                  <a:schemeClr val="accent5">
                    <a:lumMod val="75000"/>
                  </a:schemeClr>
                </a:solidFill>
              </a:rPr>
              <a:t>　　参政権を行使しよう！</a:t>
            </a:r>
            <a:endParaRPr kumimoji="1" lang="ja-JP" alt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66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6792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内閣とは、（　　　　　）と（　　　　　）の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　ことである。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7178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105460" y="1684635"/>
            <a:ext cx="7600157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内閣総理大臣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国 務 大 臣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09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26667" y="1521237"/>
            <a:ext cx="34788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国　会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8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8565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内閣は、（　　　　）府と呼ばれる。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9846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行政（府）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92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5492" y="1808843"/>
            <a:ext cx="79448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国務大臣は、内閣総理大臣に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）される。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503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78808" y="2294235"/>
            <a:ext cx="34788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任　命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4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5982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内閣の会議のことを？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1785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105445" y="1684635"/>
            <a:ext cx="34788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閣　議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37640" y="1066647"/>
            <a:ext cx="97770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　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内閣の実際の仕事を受け持つのは、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府や（　　　）、庁などである。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4794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076821" y="2191580"/>
            <a:ext cx="860941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80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82109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自衛隊を管理・運営する仕事を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するのは、（　　　　）である。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8266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29771" y="1716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防衛省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5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68300" y="1805311"/>
            <a:ext cx="84417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　国会は、（　　　　）府と呼ばれ、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　　　（　　　　）権をもっている。</a:t>
            </a:r>
            <a:r>
              <a:rPr kumimoji="1" lang="ja-JP" altLang="en-US" sz="4800" dirty="0" smtClean="0"/>
              <a:t>　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779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102867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国民の健康や労働などに関する仕事を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するのは、（　　　　　）である。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9779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7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厚生労働省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63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108189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教育や科学・文化・スポーツなどに関する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仕事をするのは、（　　　　）である。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0007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文部科学省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93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82573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皇室に関する仕事をするのは、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4728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宮内庁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39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110578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争いごとなどを、法律にもとづいて解決し、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国民の権利を守る仕事をしているのは、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）である。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6691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裁判所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9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10727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裁判所は、（　　　　）府と呼ばれている。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081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司法（府）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335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30822" y="1917433"/>
            <a:ext cx="677781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立法（府）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立法（権）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25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96840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判決の内容に不服がある場合には、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）回まで裁判を受けられる。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これを（　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0828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３（回まで）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三審制（度）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46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99742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最高裁判所は、日本にいくつあるか？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1766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１つ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altLang="ja-JP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（＊東京にある）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7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103941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最高裁判所の他に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）裁判所、（　　　　　）裁判所、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家庭裁判所、簡易裁判所などがある。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3784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高等（裁判所）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地方（裁判所）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12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6506" y="1406281"/>
            <a:ext cx="112037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国会・内閣・裁判所は、国の重要な役割を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分担しており、そのしくみを（　　　　）という。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8309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三権分立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2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国会には、（　　　　）院と（　　　　）院が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926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06400" y="1193800"/>
            <a:ext cx="1139613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衆議（院）と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参議（院）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9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衆議院の議員数は４６５人で、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任期は（　　　）年である。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8003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51666" y="1710266"/>
            <a:ext cx="53678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４（年）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8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391</Words>
  <Application>Microsoft Office PowerPoint</Application>
  <PresentationFormat>ワイド画面</PresentationFormat>
  <Paragraphs>101</Paragraphs>
  <Slides>57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57</vt:i4>
      </vt:variant>
    </vt:vector>
  </HeadingPairs>
  <TitlesOfParts>
    <vt:vector size="62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116</cp:revision>
  <dcterms:created xsi:type="dcterms:W3CDTF">2017-12-21T06:00:58Z</dcterms:created>
  <dcterms:modified xsi:type="dcterms:W3CDTF">2021-05-17T08:08:55Z</dcterms:modified>
</cp:coreProperties>
</file>