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5" r:id="rId9"/>
    <p:sldId id="286" r:id="rId10"/>
    <p:sldId id="283" r:id="rId11"/>
    <p:sldId id="284" r:id="rId12"/>
    <p:sldId id="281" r:id="rId13"/>
    <p:sldId id="282" r:id="rId14"/>
    <p:sldId id="257" r:id="rId15"/>
    <p:sldId id="258" r:id="rId16"/>
    <p:sldId id="259" r:id="rId17"/>
    <p:sldId id="260" r:id="rId18"/>
    <p:sldId id="261" r:id="rId19"/>
    <p:sldId id="262" r:id="rId20"/>
    <p:sldId id="287" r:id="rId21"/>
    <p:sldId id="290" r:id="rId22"/>
    <p:sldId id="288" r:id="rId23"/>
    <p:sldId id="295" r:id="rId24"/>
    <p:sldId id="296" r:id="rId25"/>
    <p:sldId id="293" r:id="rId26"/>
    <p:sldId id="294" r:id="rId27"/>
    <p:sldId id="291" r:id="rId28"/>
    <p:sldId id="292" r:id="rId29"/>
    <p:sldId id="297" r:id="rId30"/>
    <p:sldId id="299" r:id="rId31"/>
    <p:sldId id="298" r:id="rId32"/>
    <p:sldId id="300" r:id="rId33"/>
    <p:sldId id="301" r:id="rId34"/>
    <p:sldId id="302" r:id="rId35"/>
    <p:sldId id="303" r:id="rId36"/>
    <p:sldId id="304" r:id="rId37"/>
    <p:sldId id="305" r:id="rId38"/>
    <p:sldId id="263" r:id="rId39"/>
    <p:sldId id="264" r:id="rId40"/>
    <p:sldId id="306" r:id="rId41"/>
    <p:sldId id="307" r:id="rId42"/>
    <p:sldId id="265" r:id="rId43"/>
    <p:sldId id="266" r:id="rId44"/>
    <p:sldId id="267" r:id="rId45"/>
    <p:sldId id="268" r:id="rId46"/>
    <p:sldId id="269" r:id="rId47"/>
    <p:sldId id="270" r:id="rId48"/>
    <p:sldId id="271" r:id="rId49"/>
    <p:sldId id="272" r:id="rId50"/>
    <p:sldId id="273" r:id="rId51"/>
    <p:sldId id="274" r:id="rId5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8" d="100"/>
          <a:sy n="78" d="100"/>
        </p:scale>
        <p:origin x="53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767D-683E-4494-91E6-D38BB62C6563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FE81-617A-45C0-99CD-EC2D6EC223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1945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767D-683E-4494-91E6-D38BB62C6563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FE81-617A-45C0-99CD-EC2D6EC223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387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767D-683E-4494-91E6-D38BB62C6563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FE81-617A-45C0-99CD-EC2D6EC223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273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767D-683E-4494-91E6-D38BB62C6563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FE81-617A-45C0-99CD-EC2D6EC223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409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767D-683E-4494-91E6-D38BB62C6563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FE81-617A-45C0-99CD-EC2D6EC223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3342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767D-683E-4494-91E6-D38BB62C6563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FE81-617A-45C0-99CD-EC2D6EC223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921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767D-683E-4494-91E6-D38BB62C6563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FE81-617A-45C0-99CD-EC2D6EC223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881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767D-683E-4494-91E6-D38BB62C6563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FE81-617A-45C0-99CD-EC2D6EC223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95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767D-683E-4494-91E6-D38BB62C6563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FE81-617A-45C0-99CD-EC2D6EC223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022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767D-683E-4494-91E6-D38BB62C6563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FE81-617A-45C0-99CD-EC2D6EC223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5541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767D-683E-4494-91E6-D38BB62C6563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FE81-617A-45C0-99CD-EC2D6EC223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1767D-683E-4494-91E6-D38BB62C6563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CFE81-617A-45C0-99CD-EC2D6EC223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257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74700" y="1231900"/>
            <a:ext cx="11048217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600" dirty="0" smtClean="0"/>
              <a:t>「くらしを支える食料生産」に</a:t>
            </a:r>
            <a:endParaRPr kumimoji="1" lang="en-US" altLang="ja-JP" sz="6600" dirty="0" smtClean="0"/>
          </a:p>
          <a:p>
            <a:r>
              <a:rPr kumimoji="1" lang="ja-JP" altLang="en-US" sz="6600" dirty="0" smtClean="0"/>
              <a:t>かかわる問題に答えましょう</a:t>
            </a:r>
            <a:r>
              <a:rPr kumimoji="1" lang="ja-JP" altLang="en-US" sz="6600" dirty="0" smtClean="0"/>
              <a:t>！</a:t>
            </a:r>
            <a:endParaRPr kumimoji="1" lang="en-US" altLang="ja-JP" sz="6600" dirty="0" smtClean="0"/>
          </a:p>
          <a:p>
            <a:r>
              <a:rPr kumimoji="1" lang="ja-JP" altLang="en-US" sz="6600" dirty="0" smtClean="0"/>
              <a:t>（授業では習わなかった問題も</a:t>
            </a:r>
            <a:endParaRPr kumimoji="1" lang="en-US" altLang="ja-JP" sz="6600" dirty="0" smtClean="0"/>
          </a:p>
          <a:p>
            <a:r>
              <a:rPr kumimoji="1" lang="ja-JP" altLang="en-US" sz="6600" dirty="0" smtClean="0"/>
              <a:t>　少しだけありますが、一緒に</a:t>
            </a:r>
            <a:endParaRPr kumimoji="1" lang="en-US" altLang="ja-JP" sz="6600" dirty="0" smtClean="0"/>
          </a:p>
          <a:p>
            <a:r>
              <a:rPr kumimoji="1" lang="ja-JP" altLang="en-US" sz="6600" dirty="0" smtClean="0"/>
              <a:t>　覚えよう！）</a:t>
            </a:r>
            <a:endParaRPr kumimoji="1" lang="en-US" altLang="ja-JP" sz="6600" dirty="0" smtClean="0"/>
          </a:p>
          <a:p>
            <a:endParaRPr kumimoji="1"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31996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38200" y="804333"/>
            <a:ext cx="1054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 smtClean="0">
                <a:solidFill>
                  <a:srgbClr val="7030A0"/>
                </a:solidFill>
              </a:rPr>
              <a:t>④大きな（　　　）がある。　　</a:t>
            </a:r>
            <a:endParaRPr kumimoji="1" lang="en-US" altLang="ja-JP" sz="7200" dirty="0" smtClean="0">
              <a:solidFill>
                <a:srgbClr val="7030A0"/>
              </a:solidFill>
            </a:endParaRPr>
          </a:p>
          <a:p>
            <a:r>
              <a:rPr kumimoji="1" lang="ja-JP" altLang="en-US" sz="7200" dirty="0" smtClean="0">
                <a:solidFill>
                  <a:srgbClr val="7030A0"/>
                </a:solidFill>
              </a:rPr>
              <a:t>　　　　　　　（流れている。）</a:t>
            </a:r>
            <a:endParaRPr kumimoji="1" lang="ja-JP" altLang="en-US" sz="7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1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4718141" y="867826"/>
            <a:ext cx="232146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川</a:t>
            </a:r>
            <a:endParaRPr lang="ja-JP" altLang="en-US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953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38200" y="804333"/>
            <a:ext cx="1054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 smtClean="0">
                <a:solidFill>
                  <a:srgbClr val="7030A0"/>
                </a:solidFill>
              </a:rPr>
              <a:t>⑤（　　　　　　　　）が</a:t>
            </a:r>
            <a:endParaRPr kumimoji="1" lang="en-US" altLang="ja-JP" sz="7200" dirty="0" smtClean="0">
              <a:solidFill>
                <a:srgbClr val="7030A0"/>
              </a:solidFill>
            </a:endParaRPr>
          </a:p>
          <a:p>
            <a:r>
              <a:rPr kumimoji="1" lang="ja-JP" altLang="en-US" sz="7200" dirty="0" smtClean="0">
                <a:solidFill>
                  <a:srgbClr val="7030A0"/>
                </a:solidFill>
              </a:rPr>
              <a:t>　　低すぎない。</a:t>
            </a:r>
            <a:endParaRPr kumimoji="1" lang="en-US" altLang="ja-JP" sz="7200" dirty="0" smtClean="0">
              <a:solidFill>
                <a:srgbClr val="7030A0"/>
              </a:solidFill>
            </a:endParaRPr>
          </a:p>
          <a:p>
            <a:r>
              <a:rPr kumimoji="1" lang="ja-JP" altLang="en-US" sz="7200" dirty="0" smtClean="0">
                <a:solidFill>
                  <a:srgbClr val="7030A0"/>
                </a:solidFill>
              </a:rPr>
              <a:t>　　平均気温（　　　　）前後。</a:t>
            </a:r>
            <a:endParaRPr kumimoji="1" lang="ja-JP" altLang="en-US" sz="7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8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890121" y="870857"/>
            <a:ext cx="10683571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3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夏場の気温</a:t>
            </a:r>
            <a:endParaRPr lang="en-US" altLang="ja-JP" sz="13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ja-JP" altLang="en-US" sz="13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２５℃（前後）</a:t>
            </a:r>
            <a:endParaRPr lang="ja-JP" altLang="en-US" sz="13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103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7" y="450663"/>
            <a:ext cx="8089295" cy="585700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394700" y="2565400"/>
            <a:ext cx="35596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　</a:t>
            </a:r>
            <a:r>
              <a:rPr kumimoji="1" lang="ja-JP" altLang="en-US" sz="4400" dirty="0" smtClean="0">
                <a:solidFill>
                  <a:srgbClr val="7030A0"/>
                </a:solidFill>
              </a:rPr>
              <a:t>米が多く作られている都道府県上位３つは？</a:t>
            </a:r>
            <a:endParaRPr kumimoji="1" lang="ja-JP" altLang="en-US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0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635000" y="883215"/>
            <a:ext cx="379302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１位：新潟県</a:t>
            </a:r>
            <a:endParaRPr lang="en-US" altLang="ja-JP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ja-JP" alt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２位：北海道</a:t>
            </a:r>
            <a:endParaRPr lang="en-US" altLang="ja-JP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ja-JP" alt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３位：秋田県</a:t>
            </a:r>
            <a:endParaRPr lang="ja-JP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026" y="836204"/>
            <a:ext cx="7018907" cy="508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8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38200" y="1270000"/>
            <a:ext cx="1054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　</a:t>
            </a:r>
            <a:r>
              <a:rPr kumimoji="1" lang="ja-JP" altLang="en-US" sz="7200" dirty="0" smtClean="0">
                <a:solidFill>
                  <a:srgbClr val="7030A0"/>
                </a:solidFill>
              </a:rPr>
              <a:t>水田でつくるお米のことを（　　）という。</a:t>
            </a:r>
            <a:endParaRPr kumimoji="1" lang="ja-JP" altLang="en-US" sz="7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8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032876" y="1784915"/>
            <a:ext cx="445827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水稲</a:t>
            </a:r>
            <a:endParaRPr lang="ja-JP" altLang="en-US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85252" y="1184294"/>
            <a:ext cx="34435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 smtClean="0"/>
              <a:t>すい　　とう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4008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84200" y="1270000"/>
            <a:ext cx="46653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7030A0"/>
                </a:solidFill>
              </a:rPr>
              <a:t>右のグラフの</a:t>
            </a:r>
            <a:endParaRPr kumimoji="1" lang="en-US" altLang="ja-JP" sz="6000" dirty="0" smtClean="0">
              <a:solidFill>
                <a:srgbClr val="7030A0"/>
              </a:solidFill>
            </a:endParaRPr>
          </a:p>
          <a:p>
            <a:r>
              <a:rPr kumimoji="1" lang="ja-JP" altLang="en-US" sz="6000" dirty="0" smtClean="0">
                <a:solidFill>
                  <a:srgbClr val="7030A0"/>
                </a:solidFill>
              </a:rPr>
              <a:t>タイトルは？</a:t>
            </a:r>
            <a:endParaRPr kumimoji="1" lang="ja-JP" altLang="en-US" sz="6000" dirty="0">
              <a:solidFill>
                <a:srgbClr val="7030A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406" y="509766"/>
            <a:ext cx="6639194" cy="594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4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971717" y="1619815"/>
            <a:ext cx="10273966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日本の主な農産物の</a:t>
            </a:r>
            <a:endParaRPr lang="en-US" altLang="ja-JP" sz="8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ja-JP" alt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生産額の変化</a:t>
            </a:r>
            <a:endParaRPr lang="ja-JP" alt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977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38200" y="1270000"/>
            <a:ext cx="1054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　</a:t>
            </a:r>
            <a:r>
              <a:rPr kumimoji="1" lang="ja-JP" altLang="en-US" sz="7200" dirty="0" smtClean="0">
                <a:solidFill>
                  <a:srgbClr val="7030A0"/>
                </a:solidFill>
              </a:rPr>
              <a:t>米づくりは、（　　　　）で</a:t>
            </a:r>
            <a:endParaRPr kumimoji="1" lang="en-US" altLang="ja-JP" sz="7200" dirty="0" smtClean="0">
              <a:solidFill>
                <a:srgbClr val="7030A0"/>
              </a:solidFill>
            </a:endParaRPr>
          </a:p>
          <a:p>
            <a:r>
              <a:rPr kumimoji="1" lang="ja-JP" altLang="en-US" sz="7200" dirty="0" smtClean="0">
                <a:solidFill>
                  <a:srgbClr val="7030A0"/>
                </a:solidFill>
              </a:rPr>
              <a:t>行われている。</a:t>
            </a:r>
            <a:endParaRPr kumimoji="1" lang="ja-JP" altLang="en-US" sz="7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32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38200" y="804333"/>
            <a:ext cx="10541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 smtClean="0">
                <a:solidFill>
                  <a:srgbClr val="7030A0"/>
                </a:solidFill>
              </a:rPr>
              <a:t>１９６０～２０１７年の生産額のグラフから読み取れることを答えなさい。</a:t>
            </a:r>
            <a:endParaRPr kumimoji="1" lang="en-US" altLang="ja-JP" sz="7200" dirty="0" smtClean="0">
              <a:solidFill>
                <a:srgbClr val="7030A0"/>
              </a:solidFill>
            </a:endParaRPr>
          </a:p>
          <a:p>
            <a:r>
              <a:rPr kumimoji="1" lang="ja-JP" altLang="en-US" sz="7200" dirty="0" smtClean="0">
                <a:solidFill>
                  <a:srgbClr val="7030A0"/>
                </a:solidFill>
              </a:rPr>
              <a:t>次のページから問題があります。</a:t>
            </a:r>
            <a:endParaRPr kumimoji="1" lang="ja-JP" altLang="en-US" sz="7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6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230360" y="1928096"/>
            <a:ext cx="46653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7030A0"/>
                </a:solidFill>
              </a:rPr>
              <a:t>米の生産額の変化は？</a:t>
            </a:r>
            <a:endParaRPr kumimoji="1" lang="ja-JP" altLang="en-US" sz="6000" dirty="0">
              <a:solidFill>
                <a:srgbClr val="7030A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39" y="408166"/>
            <a:ext cx="6639194" cy="594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4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857312" y="867826"/>
            <a:ext cx="1004313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大きく減ってきている</a:t>
            </a:r>
            <a:endParaRPr lang="ja-JP" alt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400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230360" y="1928096"/>
            <a:ext cx="46653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7030A0"/>
                </a:solidFill>
              </a:rPr>
              <a:t>野菜の生産額の変化は？</a:t>
            </a:r>
            <a:endParaRPr kumimoji="1" lang="ja-JP" altLang="en-US" sz="6000" dirty="0">
              <a:solidFill>
                <a:srgbClr val="7030A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39" y="408166"/>
            <a:ext cx="6639194" cy="594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8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172048" y="867826"/>
            <a:ext cx="541366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増えている</a:t>
            </a:r>
            <a:endParaRPr lang="ja-JP" alt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295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230360" y="1928096"/>
            <a:ext cx="46653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7030A0"/>
                </a:solidFill>
              </a:rPr>
              <a:t>果物の生産額の変化は？</a:t>
            </a:r>
            <a:endParaRPr kumimoji="1" lang="ja-JP" altLang="en-US" sz="6000" dirty="0">
              <a:solidFill>
                <a:srgbClr val="7030A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39" y="408166"/>
            <a:ext cx="6639194" cy="594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4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4117819" y="867826"/>
            <a:ext cx="352211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横ばい</a:t>
            </a:r>
            <a:endParaRPr lang="ja-JP" alt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756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230360" y="1928096"/>
            <a:ext cx="46653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7030A0"/>
                </a:solidFill>
              </a:rPr>
              <a:t>畜産の生産額の変化は？</a:t>
            </a:r>
            <a:endParaRPr kumimoji="1" lang="ja-JP" altLang="en-US" sz="6000" dirty="0">
              <a:solidFill>
                <a:srgbClr val="7030A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39" y="408166"/>
            <a:ext cx="6639194" cy="594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170973" y="867826"/>
            <a:ext cx="741581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少し増えている</a:t>
            </a:r>
            <a:endParaRPr lang="ja-JP" alt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541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80177" y="1257535"/>
            <a:ext cx="106570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7030A0"/>
                </a:solidFill>
              </a:rPr>
              <a:t>次に、それぞれのものが、どんなところで生産されているか、考えよう！</a:t>
            </a:r>
            <a:endParaRPr kumimoji="1" lang="ja-JP" altLang="en-US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2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896077" y="1784915"/>
            <a:ext cx="873187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全国各地</a:t>
            </a:r>
            <a:endParaRPr lang="ja-JP" altLang="en-US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658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80177" y="1257535"/>
            <a:ext cx="106570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7030A0"/>
                </a:solidFill>
              </a:rPr>
              <a:t>野菜は、（　　　　　　）で生産され、特に多いところは、</a:t>
            </a:r>
            <a:endParaRPr kumimoji="1" lang="en-US" altLang="ja-JP" sz="6000" dirty="0" smtClean="0">
              <a:solidFill>
                <a:srgbClr val="7030A0"/>
              </a:solidFill>
            </a:endParaRPr>
          </a:p>
          <a:p>
            <a:r>
              <a:rPr kumimoji="1" lang="ja-JP" altLang="en-US" sz="6000" dirty="0" smtClean="0">
                <a:solidFill>
                  <a:srgbClr val="7030A0"/>
                </a:solidFill>
              </a:rPr>
              <a:t>（　　　　　）地方、関東地方、</a:t>
            </a:r>
            <a:endParaRPr kumimoji="1" lang="en-US" altLang="ja-JP" sz="6000" dirty="0" smtClean="0">
              <a:solidFill>
                <a:srgbClr val="7030A0"/>
              </a:solidFill>
            </a:endParaRPr>
          </a:p>
          <a:p>
            <a:r>
              <a:rPr kumimoji="1" lang="ja-JP" altLang="en-US" sz="6000" dirty="0" smtClean="0">
                <a:solidFill>
                  <a:srgbClr val="7030A0"/>
                </a:solidFill>
              </a:rPr>
              <a:t>　九州地方である。</a:t>
            </a:r>
            <a:endParaRPr kumimoji="1" lang="ja-JP" altLang="en-US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98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384178" y="867826"/>
            <a:ext cx="6989413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全国各地</a:t>
            </a:r>
            <a:endParaRPr lang="en-US" altLang="ja-JP" sz="8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en-US" altLang="ja-JP" sz="8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ja-JP" alt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北海道（地方）</a:t>
            </a:r>
            <a:endParaRPr lang="ja-JP" alt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642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80177" y="1257535"/>
            <a:ext cx="106570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7030A0"/>
                </a:solidFill>
              </a:rPr>
              <a:t>野菜は、夏でもすずしい産地では、涼しい気候に向いた野菜を（　　　　）に生産している。</a:t>
            </a:r>
            <a:endParaRPr kumimoji="1" lang="en-US" altLang="ja-JP" sz="6000" dirty="0" smtClean="0">
              <a:solidFill>
                <a:srgbClr val="7030A0"/>
              </a:solidFill>
            </a:endParaRPr>
          </a:p>
          <a:p>
            <a:r>
              <a:rPr kumimoji="1" lang="ja-JP" altLang="en-US" sz="6000" dirty="0" smtClean="0">
                <a:solidFill>
                  <a:srgbClr val="7030A0"/>
                </a:solidFill>
              </a:rPr>
              <a:t>（　　　　　）野菜は、その中の一つである。</a:t>
            </a:r>
            <a:endParaRPr kumimoji="1" lang="ja-JP" altLang="en-US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950837" y="867826"/>
            <a:ext cx="585609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夏場</a:t>
            </a:r>
            <a:endParaRPr lang="en-US" altLang="ja-JP" sz="8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ja-JP" alt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高原（野菜）</a:t>
            </a:r>
            <a:endParaRPr lang="en-US" altLang="ja-JP" sz="8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308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80177" y="1257535"/>
            <a:ext cx="106570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7030A0"/>
                </a:solidFill>
              </a:rPr>
              <a:t>果物は、（　　　　）の影響を受けやすいので、栽培される地域が（　　　　　　　）。</a:t>
            </a:r>
            <a:endParaRPr kumimoji="1" lang="ja-JP" altLang="en-US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3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707453" y="867826"/>
            <a:ext cx="4342856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気候</a:t>
            </a:r>
            <a:endParaRPr lang="en-US" altLang="ja-JP" sz="8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ja-JP" alt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限られる</a:t>
            </a:r>
            <a:endParaRPr lang="ja-JP" alt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079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80177" y="1257535"/>
            <a:ext cx="106570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7030A0"/>
                </a:solidFill>
              </a:rPr>
              <a:t>みかんは、（　　　　　　）地域で作られている。</a:t>
            </a:r>
            <a:endParaRPr kumimoji="1" lang="ja-JP" altLang="en-US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41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403138" y="867826"/>
            <a:ext cx="895148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あたたかい（地域）</a:t>
            </a:r>
            <a:endParaRPr lang="ja-JP" alt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032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638359" y="876300"/>
            <a:ext cx="396680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C000"/>
                </a:solidFill>
              </a:rPr>
              <a:t>みかん</a:t>
            </a:r>
            <a:r>
              <a:rPr kumimoji="1" lang="ja-JP" altLang="en-US" sz="6000" dirty="0" smtClean="0">
                <a:solidFill>
                  <a:srgbClr val="7030A0"/>
                </a:solidFill>
              </a:rPr>
              <a:t>の生産量が多い上位４位までの都道府県は？</a:t>
            </a:r>
            <a:endParaRPr kumimoji="1" lang="ja-JP" altLang="en-US" sz="6000" dirty="0">
              <a:solidFill>
                <a:srgbClr val="7030A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53" y="726633"/>
            <a:ext cx="7255083" cy="55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4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137586" y="519148"/>
            <a:ext cx="7569701" cy="55092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１位：和歌山県</a:t>
            </a:r>
            <a:endParaRPr lang="en-US" altLang="ja-JP" sz="8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ja-JP" alt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２位：愛媛県　　</a:t>
            </a:r>
            <a:endParaRPr lang="en-US" altLang="ja-JP" sz="8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ja-JP" alt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３位：熊本県</a:t>
            </a:r>
            <a:endParaRPr lang="en-US" altLang="ja-JP" sz="8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ja-JP" alt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４位：静岡県　</a:t>
            </a:r>
            <a:endParaRPr lang="ja-JP" alt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365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38200" y="804333"/>
            <a:ext cx="10541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　</a:t>
            </a:r>
            <a:r>
              <a:rPr kumimoji="1" lang="ja-JP" altLang="en-US" sz="7200" dirty="0" smtClean="0">
                <a:solidFill>
                  <a:srgbClr val="7030A0"/>
                </a:solidFill>
              </a:rPr>
              <a:t>米づくりがさかんな地域では、どのような自然の特色があるのか、順番に答えましょう。まず、</a:t>
            </a:r>
            <a:endParaRPr kumimoji="1" lang="en-US" altLang="ja-JP" sz="7200" dirty="0" smtClean="0">
              <a:solidFill>
                <a:srgbClr val="7030A0"/>
              </a:solidFill>
            </a:endParaRPr>
          </a:p>
          <a:p>
            <a:r>
              <a:rPr kumimoji="1" lang="ja-JP" altLang="en-US" sz="7200" dirty="0" smtClean="0">
                <a:solidFill>
                  <a:srgbClr val="7030A0"/>
                </a:solidFill>
              </a:rPr>
              <a:t>①広い（　　　）がある。</a:t>
            </a:r>
            <a:endParaRPr kumimoji="1" lang="ja-JP" altLang="en-US" sz="7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9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80177" y="1257535"/>
            <a:ext cx="106570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7030A0"/>
                </a:solidFill>
              </a:rPr>
              <a:t>りんごは、（　　　）が少なく、</a:t>
            </a:r>
            <a:endParaRPr kumimoji="1" lang="en-US" altLang="ja-JP" sz="6000" dirty="0" smtClean="0">
              <a:solidFill>
                <a:srgbClr val="7030A0"/>
              </a:solidFill>
            </a:endParaRPr>
          </a:p>
          <a:p>
            <a:r>
              <a:rPr kumimoji="1" lang="ja-JP" altLang="en-US" sz="6000" dirty="0" smtClean="0">
                <a:solidFill>
                  <a:srgbClr val="7030A0"/>
                </a:solidFill>
              </a:rPr>
              <a:t>（　　　　　　）地域で作られている。</a:t>
            </a:r>
            <a:endParaRPr kumimoji="1" lang="ja-JP" altLang="en-US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37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014681" y="867826"/>
            <a:ext cx="7728398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雨（が少なく）</a:t>
            </a:r>
            <a:endParaRPr lang="en-US" altLang="ja-JP" sz="8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ja-JP" alt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すずしい（地域）</a:t>
            </a:r>
            <a:endParaRPr lang="ja-JP" alt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736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638359" y="876300"/>
            <a:ext cx="396680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C00000"/>
                </a:solidFill>
              </a:rPr>
              <a:t>りんご</a:t>
            </a:r>
            <a:r>
              <a:rPr kumimoji="1" lang="ja-JP" altLang="en-US" sz="6000" dirty="0" smtClean="0">
                <a:solidFill>
                  <a:srgbClr val="7030A0"/>
                </a:solidFill>
              </a:rPr>
              <a:t>の生産量が多い上位３位までの都道府県は？</a:t>
            </a:r>
            <a:endParaRPr kumimoji="1" lang="ja-JP" altLang="en-US" sz="6000" dirty="0">
              <a:solidFill>
                <a:srgbClr val="7030A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87" y="499533"/>
            <a:ext cx="721438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3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040074" y="713938"/>
            <a:ext cx="7569701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１位：青森県</a:t>
            </a:r>
            <a:endParaRPr lang="en-US" altLang="ja-JP" sz="8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ja-JP" alt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２位：長野県　　</a:t>
            </a:r>
            <a:endParaRPr lang="en-US" altLang="ja-JP" sz="8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ja-JP" alt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３位：山形県　</a:t>
            </a:r>
            <a:endParaRPr lang="ja-JP" alt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125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638359" y="876300"/>
            <a:ext cx="396680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66FF"/>
                </a:solidFill>
              </a:rPr>
              <a:t>もも</a:t>
            </a:r>
            <a:r>
              <a:rPr kumimoji="1" lang="ja-JP" altLang="en-US" sz="6000" dirty="0" smtClean="0">
                <a:solidFill>
                  <a:srgbClr val="7030A0"/>
                </a:solidFill>
              </a:rPr>
              <a:t>の生産量が多い上位３位までの都道府県は？</a:t>
            </a:r>
            <a:endParaRPr kumimoji="1" lang="ja-JP" altLang="en-US" sz="6000" dirty="0">
              <a:solidFill>
                <a:srgbClr val="7030A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87" y="567267"/>
            <a:ext cx="7243662" cy="582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040074" y="713938"/>
            <a:ext cx="7986482" cy="55092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１位：山梨県</a:t>
            </a:r>
            <a:endParaRPr lang="en-US" altLang="ja-JP" sz="8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ja-JP" alt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２位：福島県　　</a:t>
            </a:r>
            <a:endParaRPr lang="en-US" altLang="ja-JP" sz="8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ja-JP" alt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３位：長野県</a:t>
            </a:r>
            <a:endParaRPr lang="en-US" altLang="ja-JP" sz="8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ja-JP" alt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　　 和歌山県　</a:t>
            </a:r>
            <a:endParaRPr lang="ja-JP" alt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778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638359" y="876300"/>
            <a:ext cx="396680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66FF"/>
                </a:solidFill>
              </a:rPr>
              <a:t>肉牛</a:t>
            </a:r>
            <a:r>
              <a:rPr kumimoji="1" lang="ja-JP" altLang="en-US" sz="6000" dirty="0" smtClean="0">
                <a:solidFill>
                  <a:srgbClr val="7030A0"/>
                </a:solidFill>
              </a:rPr>
              <a:t>の頭数が多い上位２位までの都道府県は？</a:t>
            </a:r>
            <a:endParaRPr kumimoji="1" lang="ja-JP" altLang="en-US" sz="6000" dirty="0">
              <a:solidFill>
                <a:srgbClr val="7030A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44" y="498498"/>
            <a:ext cx="7241393" cy="594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7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040074" y="713938"/>
            <a:ext cx="719620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１位：北海道</a:t>
            </a:r>
            <a:endParaRPr lang="en-US" altLang="ja-JP" sz="8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ja-JP" alt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２位：鹿児島県</a:t>
            </a:r>
            <a:endParaRPr lang="ja-JP" alt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036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638359" y="876300"/>
            <a:ext cx="396680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00B0F0"/>
                </a:solidFill>
              </a:rPr>
              <a:t>乳牛</a:t>
            </a:r>
            <a:r>
              <a:rPr kumimoji="1" lang="ja-JP" altLang="en-US" sz="6000" dirty="0" smtClean="0">
                <a:solidFill>
                  <a:srgbClr val="7030A0"/>
                </a:solidFill>
              </a:rPr>
              <a:t>の頭数が多い上位２位までの都道府県は？</a:t>
            </a:r>
            <a:endParaRPr kumimoji="1" lang="ja-JP" altLang="en-US" sz="6000" dirty="0">
              <a:solidFill>
                <a:srgbClr val="7030A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40" y="467166"/>
            <a:ext cx="7136119" cy="590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040074" y="713938"/>
            <a:ext cx="6062878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１位：北海道</a:t>
            </a:r>
            <a:endParaRPr lang="en-US" altLang="ja-JP" sz="8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ja-JP" alt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２位：栃木県</a:t>
            </a:r>
            <a:endParaRPr lang="ja-JP" alt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251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484070" y="1793382"/>
            <a:ext cx="10876695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平野（平地）</a:t>
            </a:r>
            <a:endParaRPr lang="ja-JP" altLang="en-US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63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358900" y="876300"/>
            <a:ext cx="102462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7030A0"/>
                </a:solidFill>
              </a:rPr>
              <a:t>牛などを飼育し、牛乳や乳製品を生産する畜産のことを？</a:t>
            </a:r>
            <a:endParaRPr kumimoji="1" lang="ja-JP" altLang="en-US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3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221174" y="1806138"/>
            <a:ext cx="445827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1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酪農</a:t>
            </a:r>
            <a:endParaRPr lang="ja-JP" altLang="en-US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573835" y="1066800"/>
            <a:ext cx="37529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600" dirty="0" smtClean="0"/>
              <a:t>ら く　の う</a:t>
            </a:r>
            <a:endParaRPr kumimoji="1"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80950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38200" y="804333"/>
            <a:ext cx="1054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 smtClean="0">
                <a:solidFill>
                  <a:srgbClr val="7030A0"/>
                </a:solidFill>
              </a:rPr>
              <a:t>②たくさんの（　　　）が降　　</a:t>
            </a:r>
            <a:endParaRPr kumimoji="1" lang="en-US" altLang="ja-JP" sz="7200" dirty="0" smtClean="0">
              <a:solidFill>
                <a:srgbClr val="7030A0"/>
              </a:solidFill>
            </a:endParaRPr>
          </a:p>
          <a:p>
            <a:r>
              <a:rPr kumimoji="1" lang="ja-JP" altLang="en-US" sz="7200" dirty="0" err="1" smtClean="0">
                <a:solidFill>
                  <a:srgbClr val="7030A0"/>
                </a:solidFill>
              </a:rPr>
              <a:t>り、（</a:t>
            </a:r>
            <a:r>
              <a:rPr kumimoji="1" lang="ja-JP" altLang="en-US" sz="7200" dirty="0" smtClean="0">
                <a:solidFill>
                  <a:srgbClr val="7030A0"/>
                </a:solidFill>
              </a:rPr>
              <a:t>　　　　　）が豊富。</a:t>
            </a:r>
            <a:endParaRPr kumimoji="1" lang="ja-JP" altLang="en-US" sz="7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6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570646" y="867826"/>
            <a:ext cx="8616461" cy="52014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雪</a:t>
            </a:r>
            <a:endParaRPr lang="en-US" altLang="ja-JP" sz="16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ja-JP" altLang="en-US" sz="1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雪解け水</a:t>
            </a:r>
            <a:endParaRPr lang="ja-JP" altLang="en-US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817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38200" y="804333"/>
            <a:ext cx="1054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 smtClean="0">
                <a:solidFill>
                  <a:srgbClr val="7030A0"/>
                </a:solidFill>
              </a:rPr>
              <a:t>③少し離れた所に、</a:t>
            </a:r>
            <a:endParaRPr kumimoji="1" lang="en-US" altLang="ja-JP" sz="7200" dirty="0" smtClean="0">
              <a:solidFill>
                <a:srgbClr val="7030A0"/>
              </a:solidFill>
            </a:endParaRPr>
          </a:p>
          <a:p>
            <a:r>
              <a:rPr kumimoji="1" lang="ja-JP" altLang="en-US" sz="7200" dirty="0" smtClean="0">
                <a:solidFill>
                  <a:srgbClr val="7030A0"/>
                </a:solidFill>
              </a:rPr>
              <a:t>　　（　　　　）がある。</a:t>
            </a:r>
            <a:endParaRPr kumimoji="1" lang="ja-JP" altLang="en-US" sz="7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9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823"/>
            <a:ext cx="12522200" cy="721072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4718141" y="867826"/>
            <a:ext cx="232146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山</a:t>
            </a:r>
            <a:endParaRPr lang="ja-JP" altLang="en-US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459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4525</TotalTime>
  <Words>337</Words>
  <Application>Microsoft Office PowerPoint</Application>
  <PresentationFormat>ワイド画面</PresentationFormat>
  <Paragraphs>90</Paragraphs>
  <Slides>51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51</vt:i4>
      </vt:variant>
    </vt:vector>
  </HeadingPairs>
  <TitlesOfParts>
    <vt:vector size="56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石田　俊彦</dc:creator>
  <cp:lastModifiedBy>Microsoft アカウント</cp:lastModifiedBy>
  <cp:revision>17</cp:revision>
  <dcterms:created xsi:type="dcterms:W3CDTF">2017-12-22T00:52:18Z</dcterms:created>
  <dcterms:modified xsi:type="dcterms:W3CDTF">2021-09-08T05:51:55Z</dcterms:modified>
</cp:coreProperties>
</file>