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9" r:id="rId35"/>
    <p:sldId id="300" r:id="rId36"/>
    <p:sldId id="297" r:id="rId37"/>
    <p:sldId id="29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301" r:id="rId47"/>
    <p:sldId id="302" r:id="rId4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6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7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22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94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24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927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565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97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46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84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DE628-109A-4FFD-87AB-0890CF94C7F3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50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89000" y="1765300"/>
            <a:ext cx="10835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あたたかい土地（沖縄）のくらしについて、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答えましょう。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36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260600" y="1349375"/>
            <a:ext cx="757450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7030A0"/>
                </a:solidFill>
              </a:rPr>
              <a:t>沖縄県には広い森林が少なく、</a:t>
            </a:r>
            <a:endParaRPr kumimoji="1" lang="en-US" altLang="ja-JP" sz="4000" dirty="0" smtClean="0">
              <a:solidFill>
                <a:srgbClr val="7030A0"/>
              </a:solidFill>
            </a:endParaRPr>
          </a:p>
          <a:p>
            <a:r>
              <a:rPr kumimoji="1" lang="ja-JP" altLang="en-US" sz="4000" dirty="0" smtClean="0">
                <a:solidFill>
                  <a:srgbClr val="7030A0"/>
                </a:solidFill>
              </a:rPr>
              <a:t>川が短いため、昔から水不足に</a:t>
            </a:r>
            <a:endParaRPr kumimoji="1" lang="en-US" altLang="ja-JP" sz="4000" dirty="0" smtClean="0">
              <a:solidFill>
                <a:srgbClr val="7030A0"/>
              </a:solidFill>
            </a:endParaRPr>
          </a:p>
          <a:p>
            <a:r>
              <a:rPr kumimoji="1" lang="ja-JP" altLang="en-US" sz="4000" dirty="0" smtClean="0">
                <a:solidFill>
                  <a:srgbClr val="7030A0"/>
                </a:solidFill>
              </a:rPr>
              <a:t>なやまされてきた。</a:t>
            </a:r>
            <a:endParaRPr kumimoji="1" lang="en-US" altLang="ja-JP" sz="4000" dirty="0" smtClean="0">
              <a:solidFill>
                <a:srgbClr val="7030A0"/>
              </a:solidFill>
            </a:endParaRPr>
          </a:p>
          <a:p>
            <a:r>
              <a:rPr kumimoji="1" lang="ja-JP" altLang="en-US" sz="4000" dirty="0" smtClean="0">
                <a:solidFill>
                  <a:srgbClr val="7030A0"/>
                </a:solidFill>
              </a:rPr>
              <a:t>そこで、現在のコンクリートづくりの</a:t>
            </a:r>
            <a:endParaRPr kumimoji="1" lang="en-US" altLang="ja-JP" sz="4000" dirty="0" smtClean="0">
              <a:solidFill>
                <a:srgbClr val="7030A0"/>
              </a:solidFill>
            </a:endParaRPr>
          </a:p>
          <a:p>
            <a:r>
              <a:rPr kumimoji="1" lang="ja-JP" altLang="en-US" sz="4000" dirty="0" smtClean="0">
                <a:solidFill>
                  <a:srgbClr val="7030A0"/>
                </a:solidFill>
              </a:rPr>
              <a:t>家の屋上には（　　　　　　）がある。</a:t>
            </a:r>
            <a:endParaRPr kumimoji="1" lang="ja-JP" alt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084736" y="2294235"/>
            <a:ext cx="56669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貯水タンク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7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09601" y="1059001"/>
            <a:ext cx="534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7030A0"/>
                </a:solidFill>
              </a:rPr>
              <a:t>右のグラフの</a:t>
            </a:r>
            <a:endParaRPr kumimoji="1" lang="en-US" altLang="ja-JP" sz="4000" dirty="0" smtClean="0">
              <a:solidFill>
                <a:srgbClr val="7030A0"/>
              </a:solidFill>
            </a:endParaRPr>
          </a:p>
          <a:p>
            <a:r>
              <a:rPr kumimoji="1" lang="ja-JP" altLang="en-US" sz="4000" dirty="0" smtClean="0">
                <a:solidFill>
                  <a:srgbClr val="7030A0"/>
                </a:solidFill>
              </a:rPr>
              <a:t>標題（タイトル）は</a:t>
            </a:r>
            <a:r>
              <a:rPr kumimoji="1" lang="en-US" altLang="ja-JP" sz="4000" dirty="0" smtClean="0">
                <a:solidFill>
                  <a:srgbClr val="7030A0"/>
                </a:solidFill>
              </a:rPr>
              <a:t>?</a:t>
            </a:r>
            <a:endParaRPr kumimoji="1" lang="ja-JP" altLang="en-US" sz="4000" dirty="0">
              <a:solidFill>
                <a:srgbClr val="7030A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0" y="708085"/>
            <a:ext cx="5190605" cy="544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9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117600" y="1252835"/>
            <a:ext cx="1057972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１年間に通る</a:t>
            </a:r>
            <a:endParaRPr lang="en-US" altLang="ja-JP" sz="9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台風の数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254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66801" y="1046301"/>
            <a:ext cx="4559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7030A0"/>
                </a:solidFill>
              </a:rPr>
              <a:t>右のグラフの</a:t>
            </a:r>
            <a:endParaRPr kumimoji="1" lang="en-US" altLang="ja-JP" sz="4000" dirty="0" smtClean="0">
              <a:solidFill>
                <a:srgbClr val="7030A0"/>
              </a:solidFill>
            </a:endParaRPr>
          </a:p>
          <a:p>
            <a:r>
              <a:rPr kumimoji="1" lang="ja-JP" altLang="en-US" sz="4000" dirty="0" smtClean="0">
                <a:solidFill>
                  <a:srgbClr val="7030A0"/>
                </a:solidFill>
              </a:rPr>
              <a:t>標題（タイトル）は</a:t>
            </a:r>
            <a:r>
              <a:rPr kumimoji="1" lang="en-US" altLang="ja-JP" sz="4000" dirty="0" smtClean="0">
                <a:solidFill>
                  <a:srgbClr val="7030A0"/>
                </a:solidFill>
              </a:rPr>
              <a:t>?</a:t>
            </a:r>
            <a:endParaRPr kumimoji="1" lang="ja-JP" altLang="en-US" sz="4000" dirty="0">
              <a:solidFill>
                <a:srgbClr val="7030A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710802"/>
            <a:ext cx="4681537" cy="52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117600" y="1252835"/>
            <a:ext cx="1057972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さとうきびづくりの</a:t>
            </a:r>
            <a:endParaRPr lang="en-US" altLang="ja-JP" sz="9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仕事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011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8"/>
            <a:ext cx="12192000" cy="67628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20800" y="1349375"/>
            <a:ext cx="98298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7030A0"/>
                </a:solidFill>
              </a:rPr>
              <a:t>沖縄県の人々は</a:t>
            </a:r>
            <a:r>
              <a:rPr kumimoji="1" lang="ja-JP" altLang="en-US" sz="5400" dirty="0" smtClean="0">
                <a:solidFill>
                  <a:srgbClr val="7030A0"/>
                </a:solidFill>
              </a:rPr>
              <a:t>、干ばつにも台風</a:t>
            </a:r>
            <a:r>
              <a:rPr kumimoji="1" lang="ja-JP" altLang="en-US" sz="5400" dirty="0" smtClean="0">
                <a:solidFill>
                  <a:srgbClr val="7030A0"/>
                </a:solidFill>
              </a:rPr>
              <a:t>にも強いさとうきびを（「　　　　　　　　」）と</a:t>
            </a:r>
            <a:endParaRPr kumimoji="1" lang="en-US" altLang="ja-JP" sz="5400" dirty="0" smtClean="0">
              <a:solidFill>
                <a:srgbClr val="7030A0"/>
              </a:solidFill>
            </a:endParaRPr>
          </a:p>
          <a:p>
            <a:r>
              <a:rPr kumimoji="1" lang="ja-JP" altLang="en-US" sz="5400" dirty="0" smtClean="0">
                <a:solidFill>
                  <a:srgbClr val="7030A0"/>
                </a:solidFill>
              </a:rPr>
              <a:t>よんで大切にしている。</a:t>
            </a:r>
            <a:endParaRPr kumimoji="1" lang="ja-JP" alt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06136" y="1805311"/>
            <a:ext cx="105797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沖縄の宝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145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20800" y="1349375"/>
            <a:ext cx="9829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7030A0"/>
                </a:solidFill>
              </a:rPr>
              <a:t>さとうをつくる工場を？</a:t>
            </a:r>
            <a:endParaRPr kumimoji="1" lang="ja-JP" alt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5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06136" y="1805311"/>
            <a:ext cx="105797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製糖工場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30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912" y="561975"/>
            <a:ext cx="9020175" cy="57340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876800" y="320675"/>
            <a:ext cx="1577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7030A0"/>
                </a:solidFill>
              </a:rPr>
              <a:t>Ａは？</a:t>
            </a:r>
            <a:endParaRPr kumimoji="1" lang="ja-JP" alt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14400" y="1349375"/>
            <a:ext cx="1071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7030A0"/>
                </a:solidFill>
              </a:rPr>
              <a:t>その地域で生産されていることが</a:t>
            </a:r>
            <a:endParaRPr kumimoji="1" lang="en-US" altLang="ja-JP" sz="5400" dirty="0" smtClean="0">
              <a:solidFill>
                <a:srgbClr val="7030A0"/>
              </a:solidFill>
            </a:endParaRPr>
          </a:p>
          <a:p>
            <a:r>
              <a:rPr kumimoji="1" lang="ja-JP" altLang="en-US" sz="5400" dirty="0" smtClean="0">
                <a:solidFill>
                  <a:srgbClr val="7030A0"/>
                </a:solidFill>
              </a:rPr>
              <a:t>広く知られている商品を（　　　　　）と</a:t>
            </a:r>
            <a:endParaRPr kumimoji="1" lang="en-US" altLang="ja-JP" sz="5400" dirty="0" smtClean="0">
              <a:solidFill>
                <a:srgbClr val="7030A0"/>
              </a:solidFill>
            </a:endParaRPr>
          </a:p>
          <a:p>
            <a:r>
              <a:rPr kumimoji="1" lang="ja-JP" altLang="en-US" sz="5400" dirty="0" smtClean="0">
                <a:solidFill>
                  <a:srgbClr val="7030A0"/>
                </a:solidFill>
              </a:rPr>
              <a:t>よぶ。</a:t>
            </a:r>
            <a:endParaRPr kumimoji="1" lang="ja-JP" alt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0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06136" y="1805311"/>
            <a:ext cx="105797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特産物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85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0700" y="1349375"/>
            <a:ext cx="11290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7030A0"/>
                </a:solidFill>
              </a:rPr>
              <a:t>沖縄県は、</a:t>
            </a:r>
            <a:r>
              <a:rPr kumimoji="1" lang="ja-JP" altLang="en-US" sz="5400" dirty="0" smtClean="0">
                <a:solidFill>
                  <a:srgbClr val="7030A0"/>
                </a:solidFill>
              </a:rPr>
              <a:t>７５年</a:t>
            </a:r>
            <a:r>
              <a:rPr kumimoji="1" lang="ja-JP" altLang="en-US" sz="5400" dirty="0" smtClean="0">
                <a:solidFill>
                  <a:srgbClr val="7030A0"/>
                </a:solidFill>
              </a:rPr>
              <a:t>ほど前の（　　　　　）ではげしい戦場となった。</a:t>
            </a:r>
            <a:endParaRPr kumimoji="1" lang="ja-JP" alt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06136" y="1805311"/>
            <a:ext cx="105797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太平洋戦争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54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84200" y="1349375"/>
            <a:ext cx="1104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7030A0"/>
                </a:solidFill>
              </a:rPr>
              <a:t>戦争の後も、アメリカの占領が長く続いた。１９７２（昭和４７）年に日本に返された後も、アメリカの（　　　　　）が残されている。</a:t>
            </a:r>
            <a:endParaRPr kumimoji="1" lang="ja-JP" alt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06136" y="1805311"/>
            <a:ext cx="105797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軍用地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908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14400" y="1349375"/>
            <a:ext cx="1071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7030A0"/>
                </a:solidFill>
              </a:rPr>
              <a:t>軍用地は何色？</a:t>
            </a:r>
            <a:endParaRPr kumimoji="1" lang="ja-JP" altLang="en-US" sz="5400" dirty="0">
              <a:solidFill>
                <a:srgbClr val="7030A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651277"/>
            <a:ext cx="4883150" cy="54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06136" y="1805311"/>
            <a:ext cx="105797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青色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4" y="736600"/>
            <a:ext cx="4987925" cy="5576562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3009900" y="3263900"/>
            <a:ext cx="4673600" cy="2438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14400" y="1349375"/>
            <a:ext cx="1094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7030A0"/>
                </a:solidFill>
              </a:rPr>
              <a:t>しゅんの時期より早い時期にずらしてさいばいすることを</a:t>
            </a:r>
            <a:r>
              <a:rPr kumimoji="1" lang="ja-JP" altLang="en-US" sz="5400" dirty="0" smtClean="0">
                <a:solidFill>
                  <a:srgbClr val="7030A0"/>
                </a:solidFill>
              </a:rPr>
              <a:t>？（授業では習っていませんが、知っておきましょう。）</a:t>
            </a:r>
            <a:endParaRPr kumimoji="1" lang="en-US" altLang="ja-JP" sz="5400" dirty="0" smtClean="0">
              <a:solidFill>
                <a:srgbClr val="7030A0"/>
              </a:solidFill>
            </a:endParaRPr>
          </a:p>
          <a:p>
            <a:endParaRPr kumimoji="1" lang="ja-JP" alt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06136" y="1805311"/>
            <a:ext cx="105797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促成栽培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61565" y="1016000"/>
            <a:ext cx="5109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 smtClean="0"/>
              <a:t>そくせいさい</a:t>
            </a:r>
            <a:r>
              <a:rPr kumimoji="1" lang="ja-JP" altLang="en-US" sz="5400" dirty="0" err="1" smtClean="0"/>
              <a:t>ばい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5866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904667" y="2294235"/>
            <a:ext cx="40270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しっくい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18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28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68300" y="1349375"/>
            <a:ext cx="1148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7030A0"/>
                </a:solidFill>
              </a:rPr>
              <a:t>しゅんの時期よりおそい時期にずらしてさいばいすることを</a:t>
            </a:r>
            <a:r>
              <a:rPr lang="ja-JP" altLang="en-US" sz="5400" dirty="0">
                <a:solidFill>
                  <a:srgbClr val="7030A0"/>
                </a:solidFill>
              </a:rPr>
              <a:t>？（授業では習っていませんが、知っておきましょう。）</a:t>
            </a:r>
            <a:endParaRPr lang="en-US" altLang="ja-JP" sz="5400" dirty="0">
              <a:solidFill>
                <a:srgbClr val="7030A0"/>
              </a:solidFill>
            </a:endParaRPr>
          </a:p>
          <a:p>
            <a:endParaRPr kumimoji="1" lang="ja-JP" alt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06136" y="1805311"/>
            <a:ext cx="105797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抑制栽培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61565" y="1016000"/>
            <a:ext cx="5069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 smtClean="0"/>
              <a:t>よくせいさいばい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79094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14400" y="1349375"/>
            <a:ext cx="10718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7030A0"/>
                </a:solidFill>
              </a:rPr>
              <a:t>沖縄県では、気候を生かして促成栽培・抑制栽培ができる。特に</a:t>
            </a:r>
            <a:r>
              <a:rPr kumimoji="1" lang="ja-JP" altLang="en-US" sz="5400" dirty="0" smtClean="0">
                <a:solidFill>
                  <a:srgbClr val="7030A0"/>
                </a:solidFill>
              </a:rPr>
              <a:t>、その植物の性質を利用して、他</a:t>
            </a:r>
            <a:r>
              <a:rPr kumimoji="1" lang="ja-JP" altLang="en-US" sz="5400" dirty="0" smtClean="0">
                <a:solidFill>
                  <a:srgbClr val="7030A0"/>
                </a:solidFill>
              </a:rPr>
              <a:t>の産地の出荷の少ない１２月や３月に出荷しているものは？</a:t>
            </a:r>
            <a:endParaRPr kumimoji="1" lang="ja-JP" alt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6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06136" y="1805311"/>
            <a:ext cx="105797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きく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020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14400" y="1349375"/>
            <a:ext cx="1071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7030A0"/>
                </a:solidFill>
              </a:rPr>
              <a:t>電灯を使って、花が咲く時期を調整するので、（　　　　　　）とよばれている。</a:t>
            </a:r>
            <a:endParaRPr kumimoji="1" lang="ja-JP" alt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6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06136" y="1805311"/>
            <a:ext cx="105797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電照</a:t>
            </a:r>
            <a:r>
              <a:rPr lang="ja-JP" altLang="en-US" sz="9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ぎく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066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14400" y="1349375"/>
            <a:ext cx="1071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7030A0"/>
                </a:solidFill>
              </a:rPr>
              <a:t>沖縄県では、パイナップルの栽培もしているが、約２０年かけて開発した品種で、果肉があざやかで柔らかいのが特ちょうのものは？</a:t>
            </a:r>
            <a:endParaRPr kumimoji="1" lang="ja-JP" alt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06136" y="1805311"/>
            <a:ext cx="105797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ゴールドバレル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8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09601" y="1059001"/>
            <a:ext cx="534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7030A0"/>
                </a:solidFill>
              </a:rPr>
              <a:t>右のグラフの</a:t>
            </a:r>
            <a:endParaRPr kumimoji="1" lang="en-US" altLang="ja-JP" sz="4000" dirty="0" smtClean="0">
              <a:solidFill>
                <a:srgbClr val="7030A0"/>
              </a:solidFill>
            </a:endParaRPr>
          </a:p>
          <a:p>
            <a:r>
              <a:rPr kumimoji="1" lang="ja-JP" altLang="en-US" sz="4000" dirty="0" smtClean="0">
                <a:solidFill>
                  <a:srgbClr val="7030A0"/>
                </a:solidFill>
              </a:rPr>
              <a:t>標題（タイトル）は</a:t>
            </a:r>
            <a:r>
              <a:rPr kumimoji="1" lang="en-US" altLang="ja-JP" sz="4000" dirty="0" smtClean="0">
                <a:solidFill>
                  <a:srgbClr val="7030A0"/>
                </a:solidFill>
              </a:rPr>
              <a:t>?</a:t>
            </a:r>
            <a:endParaRPr kumimoji="1" lang="ja-JP" altLang="en-US" sz="4000" dirty="0">
              <a:solidFill>
                <a:srgbClr val="7030A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50" y="428625"/>
            <a:ext cx="4464050" cy="55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8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06136" y="1805311"/>
            <a:ext cx="1057972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沖縄県をおとずれた</a:t>
            </a:r>
            <a:endParaRPr lang="en-US" altLang="ja-JP" sz="9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観光客数の変化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2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912" y="561975"/>
            <a:ext cx="9020175" cy="57340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876800" y="320675"/>
            <a:ext cx="1609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7030A0"/>
                </a:solidFill>
              </a:rPr>
              <a:t>Ｂは？</a:t>
            </a:r>
            <a:endParaRPr kumimoji="1" lang="ja-JP" alt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0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09601" y="1059001"/>
            <a:ext cx="534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7030A0"/>
                </a:solidFill>
              </a:rPr>
              <a:t>右のおどりは</a:t>
            </a:r>
            <a:r>
              <a:rPr kumimoji="1" lang="en-US" altLang="ja-JP" sz="4000" dirty="0" smtClean="0">
                <a:solidFill>
                  <a:srgbClr val="7030A0"/>
                </a:solidFill>
              </a:rPr>
              <a:t>?</a:t>
            </a:r>
            <a:endParaRPr kumimoji="1" lang="ja-JP" altLang="en-US" sz="4000" dirty="0">
              <a:solidFill>
                <a:srgbClr val="7030A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147" y="912812"/>
            <a:ext cx="7456754" cy="43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06136" y="2237111"/>
            <a:ext cx="105797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琉球舞踊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02556" y="1687290"/>
            <a:ext cx="47868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りゅうきゅう ぶ　よう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7731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09601" y="1059001"/>
            <a:ext cx="534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7030A0"/>
                </a:solidFill>
              </a:rPr>
              <a:t>右の建物は？</a:t>
            </a:r>
            <a:endParaRPr kumimoji="1" lang="ja-JP" altLang="en-US" sz="4000" dirty="0">
              <a:solidFill>
                <a:srgbClr val="7030A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00" y="1903393"/>
            <a:ext cx="8270875" cy="382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2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06136" y="2237111"/>
            <a:ext cx="105797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首里城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337556" y="1636490"/>
            <a:ext cx="3635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しゅ　り　 じょう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27806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09601" y="1059001"/>
            <a:ext cx="534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7030A0"/>
                </a:solidFill>
              </a:rPr>
              <a:t>右のおどりは？</a:t>
            </a:r>
            <a:endParaRPr kumimoji="1" lang="ja-JP" altLang="en-US" sz="4000" dirty="0">
              <a:solidFill>
                <a:srgbClr val="7030A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1580592"/>
            <a:ext cx="7581900" cy="381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06136" y="2237111"/>
            <a:ext cx="105797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エイサー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136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14400" y="1349375"/>
            <a:ext cx="1071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7030A0"/>
                </a:solidFill>
              </a:rPr>
              <a:t>沖縄の人々は、くらし方が変わった今でも、自分たちの（①　　　）を大切に守り、次の（②　　　　）に引きつごうとしている。</a:t>
            </a:r>
            <a:endParaRPr kumimoji="1" lang="ja-JP" alt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06136" y="1805311"/>
            <a:ext cx="1057972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①文　化</a:t>
            </a:r>
            <a:endParaRPr lang="en-US" altLang="ja-JP" sz="9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②世　代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036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284578" y="2294235"/>
            <a:ext cx="32672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ふくぎ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625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912" y="561975"/>
            <a:ext cx="9020175" cy="57340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876800" y="320675"/>
            <a:ext cx="1592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7030A0"/>
                </a:solidFill>
              </a:rPr>
              <a:t>Ｃは？</a:t>
            </a:r>
            <a:endParaRPr kumimoji="1" lang="ja-JP" alt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8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464643" y="2294235"/>
            <a:ext cx="49071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シーサー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405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260600" y="1349375"/>
            <a:ext cx="749435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7030A0"/>
                </a:solidFill>
              </a:rPr>
              <a:t>沖縄県の伝統的な家は、</a:t>
            </a:r>
            <a:endParaRPr kumimoji="1" lang="en-US" altLang="ja-JP" sz="4000" dirty="0" smtClean="0">
              <a:solidFill>
                <a:srgbClr val="7030A0"/>
              </a:solidFill>
            </a:endParaRPr>
          </a:p>
          <a:p>
            <a:r>
              <a:rPr kumimoji="1" lang="ja-JP" altLang="en-US" sz="4000" dirty="0" smtClean="0">
                <a:solidFill>
                  <a:srgbClr val="7030A0"/>
                </a:solidFill>
              </a:rPr>
              <a:t>高い気温や湿度をしのぐために、</a:t>
            </a:r>
            <a:endParaRPr kumimoji="1" lang="en-US" altLang="ja-JP" sz="4000" dirty="0" smtClean="0">
              <a:solidFill>
                <a:srgbClr val="7030A0"/>
              </a:solidFill>
            </a:endParaRPr>
          </a:p>
          <a:p>
            <a:r>
              <a:rPr kumimoji="1" lang="ja-JP" altLang="en-US" sz="4000" dirty="0" smtClean="0">
                <a:solidFill>
                  <a:srgbClr val="7030A0"/>
                </a:solidFill>
              </a:rPr>
              <a:t>戸を広くとって家の中の（　　　　　）</a:t>
            </a:r>
            <a:endParaRPr kumimoji="1" lang="en-US" altLang="ja-JP" sz="4000" dirty="0" smtClean="0">
              <a:solidFill>
                <a:srgbClr val="7030A0"/>
              </a:solidFill>
            </a:endParaRPr>
          </a:p>
          <a:p>
            <a:r>
              <a:rPr kumimoji="1" lang="ja-JP" altLang="en-US" sz="4000" dirty="0" smtClean="0">
                <a:solidFill>
                  <a:srgbClr val="7030A0"/>
                </a:solidFill>
              </a:rPr>
              <a:t>をよくしている。</a:t>
            </a:r>
            <a:endParaRPr kumimoji="1" lang="ja-JP" alt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7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116267" y="2294235"/>
            <a:ext cx="36038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風通し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764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417</Words>
  <Application>Microsoft Office PowerPoint</Application>
  <PresentationFormat>ワイド画面</PresentationFormat>
  <Paragraphs>69</Paragraphs>
  <Slides>47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52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石田　俊彦</dc:creator>
  <cp:lastModifiedBy>Microsoft アカウント</cp:lastModifiedBy>
  <cp:revision>13</cp:revision>
  <dcterms:created xsi:type="dcterms:W3CDTF">2017-12-21T06:00:58Z</dcterms:created>
  <dcterms:modified xsi:type="dcterms:W3CDTF">2021-07-08T06:40:14Z</dcterms:modified>
</cp:coreProperties>
</file>