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51" r:id="rId9"/>
    <p:sldId id="352" r:id="rId10"/>
    <p:sldId id="353" r:id="rId11"/>
    <p:sldId id="354" r:id="rId12"/>
    <p:sldId id="355" r:id="rId13"/>
    <p:sldId id="356" r:id="rId14"/>
    <p:sldId id="264" r:id="rId15"/>
    <p:sldId id="265" r:id="rId16"/>
    <p:sldId id="266" r:id="rId17"/>
    <p:sldId id="267" r:id="rId18"/>
    <p:sldId id="268" r:id="rId19"/>
    <p:sldId id="269" r:id="rId20"/>
    <p:sldId id="335" r:id="rId21"/>
    <p:sldId id="336" r:id="rId22"/>
    <p:sldId id="333" r:id="rId23"/>
    <p:sldId id="334" r:id="rId24"/>
    <p:sldId id="331" r:id="rId25"/>
    <p:sldId id="332" r:id="rId26"/>
    <p:sldId id="270" r:id="rId27"/>
    <p:sldId id="271" r:id="rId28"/>
    <p:sldId id="272" r:id="rId29"/>
    <p:sldId id="273" r:id="rId30"/>
    <p:sldId id="274" r:id="rId31"/>
    <p:sldId id="275" r:id="rId32"/>
    <p:sldId id="387" r:id="rId33"/>
    <p:sldId id="277" r:id="rId34"/>
    <p:sldId id="388" r:id="rId35"/>
    <p:sldId id="358" r:id="rId36"/>
    <p:sldId id="278" r:id="rId37"/>
    <p:sldId id="279" r:id="rId38"/>
    <p:sldId id="280" r:id="rId39"/>
    <p:sldId id="281" r:id="rId40"/>
    <p:sldId id="341" r:id="rId41"/>
    <p:sldId id="342" r:id="rId42"/>
    <p:sldId id="339" r:id="rId43"/>
    <p:sldId id="340" r:id="rId44"/>
    <p:sldId id="337" r:id="rId45"/>
    <p:sldId id="338" r:id="rId46"/>
    <p:sldId id="309" r:id="rId47"/>
    <p:sldId id="283" r:id="rId48"/>
    <p:sldId id="310" r:id="rId49"/>
    <p:sldId id="285" r:id="rId50"/>
    <p:sldId id="286" r:id="rId51"/>
    <p:sldId id="287" r:id="rId52"/>
    <p:sldId id="288" r:id="rId53"/>
    <p:sldId id="289" r:id="rId54"/>
    <p:sldId id="311" r:id="rId55"/>
    <p:sldId id="312" r:id="rId56"/>
    <p:sldId id="347" r:id="rId57"/>
    <p:sldId id="348" r:id="rId58"/>
    <p:sldId id="345" r:id="rId59"/>
    <p:sldId id="346" r:id="rId6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70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4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22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9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55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22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97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6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2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11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17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5200-9E42-4001-ABFC-19A0C65898A0}" type="datetimeFigureOut">
              <a:rPr kumimoji="1" lang="ja-JP" altLang="en-US" smtClean="0"/>
              <a:t>2021/7/7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FFC8-D908-4A14-A8BB-791AE6ABFA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8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608"/>
            <a:ext cx="12395200" cy="71898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27100" y="685800"/>
            <a:ext cx="105112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>
                <a:solidFill>
                  <a:srgbClr val="002060"/>
                </a:solidFill>
              </a:rPr>
              <a:t>「わたしたちの</a:t>
            </a:r>
            <a:endParaRPr kumimoji="1" lang="en-US" altLang="ja-JP" sz="8000" dirty="0" smtClean="0">
              <a:solidFill>
                <a:srgbClr val="002060"/>
              </a:solidFill>
            </a:endParaRPr>
          </a:p>
          <a:p>
            <a:r>
              <a:rPr kumimoji="1" lang="ja-JP" altLang="en-US" sz="8000" dirty="0" smtClean="0">
                <a:solidFill>
                  <a:srgbClr val="002060"/>
                </a:solidFill>
              </a:rPr>
              <a:t>　　　　くらしと水」</a:t>
            </a:r>
            <a:endParaRPr kumimoji="1" lang="en-US" altLang="ja-JP" sz="8000" dirty="0" smtClean="0">
              <a:solidFill>
                <a:srgbClr val="002060"/>
              </a:solidFill>
            </a:endParaRPr>
          </a:p>
          <a:p>
            <a:r>
              <a:rPr kumimoji="1" lang="ja-JP" altLang="en-US" sz="8000" dirty="0" smtClean="0">
                <a:solidFill>
                  <a:srgbClr val="002060"/>
                </a:solidFill>
              </a:rPr>
              <a:t>について、答えましょう。</a:t>
            </a:r>
            <a:endParaRPr kumimoji="1" lang="ja-JP" alt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浄水場から配水管（水道管）を通って水が送られてきて、そこから（　　　　）を通って、学校や家庭に水がとどく。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141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883505" y="2725607"/>
            <a:ext cx="4628190" cy="186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給水管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9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送られてきた水は、学校や病院など、いちどきにたくさんの水を使用する建物では、いったん（　　　　　　　）にためられる。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511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568638" y="2228976"/>
            <a:ext cx="6595075" cy="26468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受水槽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78629" y="1306286"/>
            <a:ext cx="5663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/>
              <a:t>じゅ　すい　そう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4587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39800" y="826233"/>
            <a:ext cx="1010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受水槽にたまった水は、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続いて（①　　　）にいって、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（②　　　　）の力で、３階や２階の蛇口へと運ばれる。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897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723821" y="1665096"/>
            <a:ext cx="7144905" cy="36317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①ポンプ室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②ポンプ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3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1191" y="1961256"/>
            <a:ext cx="1125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敷島浄水場の水源は、（　　　　　）である。</a:t>
            </a:r>
            <a:endParaRPr kumimoji="1" lang="en-US" altLang="ja-JP" sz="4800" dirty="0" smtClean="0"/>
          </a:p>
          <a:p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691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982181" y="1665096"/>
            <a:ext cx="4628190" cy="186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地下水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3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5752" y="13462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敷島浄水場では、１日に、学校のプール（　　　　）</a:t>
            </a:r>
            <a:r>
              <a:rPr kumimoji="1" lang="ja-JP" altLang="en-US" sz="4800" dirty="0" err="1" smtClean="0"/>
              <a:t>ぱい</a:t>
            </a:r>
            <a:r>
              <a:rPr kumimoji="1" lang="ja-JP" altLang="en-US" sz="4800" dirty="0" smtClean="0"/>
              <a:t>分の水を送り出している。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361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808016" y="1665096"/>
            <a:ext cx="9078127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１００（</a:t>
            </a:r>
            <a:r>
              <a:rPr lang="ja-JP" altLang="en-US" sz="11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ぱい</a:t>
            </a:r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分）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8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9729" y="1434375"/>
            <a:ext cx="6524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前橋市で使う水の量は、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１９６５年とくらべると、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今はどうなっている？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69" y="740229"/>
            <a:ext cx="4845231" cy="58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418" y="508000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（　　　　）で、あさいところの水を集める。</a:t>
            </a:r>
            <a:endParaRPr kumimoji="1" lang="ja-JP" altLang="en-US" sz="4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499" y="2235201"/>
            <a:ext cx="7621717" cy="4009330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2235200" y="1253067"/>
            <a:ext cx="1413933" cy="28448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292395" y="1665096"/>
            <a:ext cx="6109365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集水埋管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28650" y="1140823"/>
            <a:ext cx="5836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しゅう　すい　まい　かん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729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418" y="5080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深い井戸で（　　　　）をくみ上げる。</a:t>
            </a:r>
            <a:endParaRPr kumimoji="1" lang="ja-JP" altLang="en-US" sz="6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62" y="1750899"/>
            <a:ext cx="8475004" cy="441477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828800" y="2516777"/>
            <a:ext cx="2351314" cy="30044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032989" y="1665096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地下水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3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418" y="508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ごみや</a:t>
            </a:r>
            <a:r>
              <a:rPr kumimoji="1" lang="ja-JP" altLang="en-US" sz="4800" dirty="0" err="1" smtClean="0"/>
              <a:t>すなを</a:t>
            </a:r>
            <a:r>
              <a:rPr kumimoji="1" lang="ja-JP" altLang="en-US" sz="4800" dirty="0" smtClean="0"/>
              <a:t>取りのぞくところは、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）である。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37" y="2222438"/>
            <a:ext cx="7623630" cy="4018858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048933" y="2006600"/>
            <a:ext cx="3488267" cy="1820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032985" y="1665096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濾過池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80466" y="939800"/>
            <a:ext cx="3900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ろ　　か　　ち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036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2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ろか池のつぎのところで、</a:t>
            </a:r>
            <a:endParaRPr kumimoji="1" lang="en-US" altLang="ja-JP" sz="6000" dirty="0" smtClean="0"/>
          </a:p>
          <a:p>
            <a:r>
              <a:rPr kumimoji="1" lang="ja-JP" altLang="en-US" sz="6000" dirty="0" smtClean="0"/>
              <a:t>（　　　　　　）をする。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7" y="2343565"/>
            <a:ext cx="7951622" cy="415883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479800" y="2343565"/>
            <a:ext cx="1329267" cy="17627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579">
            <a:off x="3085901" y="2509951"/>
            <a:ext cx="2355652" cy="30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911202" y="1461896"/>
            <a:ext cx="10572795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塩素滅菌</a:t>
            </a:r>
            <a:endParaRPr lang="en-US" altLang="ja-JP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しょう　　　どく</a:t>
            </a:r>
            <a:endParaRPr lang="en-US" altLang="ja-JP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（消　毒）</a:t>
            </a:r>
            <a:endParaRPr lang="ja-JP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27284" y="956733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えん　　そ　　めっ　きん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25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84767" y="732366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えん</a:t>
            </a:r>
            <a:r>
              <a:rPr kumimoji="1" lang="ja-JP" altLang="en-US" sz="4800" dirty="0" err="1" smtClean="0"/>
              <a:t>そめっきん</a:t>
            </a:r>
            <a:r>
              <a:rPr kumimoji="1" lang="ja-JP" altLang="en-US" sz="4800" dirty="0" smtClean="0"/>
              <a:t>（消毒）をした水は、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）にためられる。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44" y="2421765"/>
            <a:ext cx="7763846" cy="407216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2861733" y="2133600"/>
            <a:ext cx="3877734" cy="18542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760133" y="2192867"/>
            <a:ext cx="3818467" cy="31750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032994" y="1665096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配水池</a:t>
            </a:r>
            <a:endParaRPr lang="ja-JP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58733" y="1080896"/>
            <a:ext cx="4314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はい　すい　ち　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546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649963" y="1807708"/>
            <a:ext cx="8384026" cy="2215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増えている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56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配水池にためられた水は、（①　　　　）に送られ、その（②　　　　）の力で、水道タンク（配水塔）に上げられる。</a:t>
            </a:r>
            <a:endParaRPr kumimoji="1" lang="ja-JP" altLang="en-US" sz="4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30400" y="3912757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はい すい とう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85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512667" y="778128"/>
            <a:ext cx="10113666" cy="3631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①配水ポンプ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②ポンプ（の力）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0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配水塔（水道タンク）にくみ上げられた水は、（　　　　）（位置エネルギー）を利用し、前橋市内の様々な場所に水がとどけられる。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307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867551" y="376227"/>
            <a:ext cx="8634986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高さ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0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水道タンクとして親しまれてきた今までの配水塔に代わり、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今年の（　　）月に新しい配水塔が完成した。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659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867551" y="376227"/>
            <a:ext cx="8634986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２（月）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458" y="1906587"/>
            <a:ext cx="3943350" cy="43148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1" y="2375033"/>
            <a:ext cx="4339249" cy="3967688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5537200" y="4148667"/>
            <a:ext cx="1515533" cy="846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67436" y="1244825"/>
            <a:ext cx="3114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新しい配水塔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881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7700" y="125730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浄水場で働いている人は、わたしたちがいつでも安全な水を飲んだり使ったりできるように、夜も休みの日も、（　　　）で仕事をしている。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369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131570" y="1665096"/>
            <a:ext cx="443102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交たい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2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32382" y="1188718"/>
            <a:ext cx="91272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/>
              <a:t>　（　　　　　）は、どの浄水場や配水場から、どれだけの水が送り出されているか見ている場所である。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724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036522" y="523783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監視室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52927" y="139062"/>
            <a:ext cx="4195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かん　　し　　しつ</a:t>
            </a:r>
            <a:endParaRPr kumimoji="1"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643" y="2219908"/>
            <a:ext cx="5104660" cy="39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5200" y="1232107"/>
            <a:ext cx="986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ま</a:t>
            </a:r>
            <a:r>
              <a:rPr kumimoji="1" lang="ja-JP" altLang="en-US" sz="4800" dirty="0" err="1" smtClean="0"/>
              <a:t>ほさんの</a:t>
            </a:r>
            <a:r>
              <a:rPr kumimoji="1" lang="ja-JP" altLang="en-US" sz="4800" dirty="0" smtClean="0"/>
              <a:t>家の例で考えると、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１日に１人約（　　　　　）Ｌ（リットル）の水を使っている。</a:t>
            </a: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44" y="3540431"/>
            <a:ext cx="5021793" cy="27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7900" y="508669"/>
            <a:ext cx="9127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前橋市の上水道の水源は、地下水と（　　　　　　）の水が水源である。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690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292405" y="1665096"/>
            <a:ext cx="6109365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県央水道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9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25500" y="567935"/>
            <a:ext cx="1014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県央水道の水は、（　　　　　）から取り入れている。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706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883507" y="98762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利根川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5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9100" y="551002"/>
            <a:ext cx="1055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家庭で使用してよごれた水や市内にふった雨水などを、処理施設に集めるための水の通り道を、（　　　　　　）という。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078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651988" y="-104437"/>
            <a:ext cx="462819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下水道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9100" y="551002"/>
            <a:ext cx="1090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前橋市には、下水処理施設（水質浄化センター）は、（　　　　）町と（　　　　）町にある。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981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243767" y="1665096"/>
            <a:ext cx="1020664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六供町と岩神町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22268" y="1100831"/>
            <a:ext cx="3938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ろっ　　く　　まち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19025" y="1100830"/>
            <a:ext cx="3905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いわ　がみ まち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016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9100" y="551002"/>
            <a:ext cx="10791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　下水処理施設では、よごれた水をきれいにして、（　　　）に流すようにしている。</a:t>
            </a:r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686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5505535" y="260050"/>
            <a:ext cx="1665841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川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89" y="1963028"/>
            <a:ext cx="9984919" cy="42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420984" y="1093271"/>
            <a:ext cx="7291764" cy="2215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3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約３００Ｌ</a:t>
            </a:r>
            <a:endParaRPr lang="ja-JP" alt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9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3900" y="17653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県央水道には、（　　　　　）と（　　　　）に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浄水場がある。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123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955903" y="0"/>
            <a:ext cx="10206640" cy="186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榛東村と渋川市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19" y="1602871"/>
            <a:ext cx="4687409" cy="46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利根川の上流にあるダムは、川の水の量を（　　　　）できる。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721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4880980" y="1665096"/>
            <a:ext cx="2932214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調　節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8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森林も、ダムと同じように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　　　　　　　　）できる。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120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679442" y="1102941"/>
            <a:ext cx="8858515" cy="3631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川の水の量を</a:t>
            </a:r>
            <a:endParaRPr lang="en-US" altLang="ja-JP" sz="115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調節（できる）</a:t>
            </a:r>
            <a:endParaRPr lang="ja-JP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28700" y="889000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ダムのまわりにある森林は、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「水源（　　　　　　　　　　　）」とよばれ、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（　　　　）のダムともよばれる。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1426965" y="935179"/>
            <a:ext cx="8435322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（水源）涵養保安林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緑のダム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44460" y="370936"/>
            <a:ext cx="787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すい　げん　　かん</a:t>
            </a:r>
            <a:r>
              <a:rPr lang="ja-JP" altLang="en-US" sz="3600" dirty="0"/>
              <a:t> </a:t>
            </a:r>
            <a:r>
              <a:rPr kumimoji="1" lang="ja-JP" altLang="en-US" sz="3600" dirty="0" smtClean="0"/>
              <a:t>よう　 ほ　 あん　りん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565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50900" y="381001"/>
            <a:ext cx="108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わたしたちは、学習してきたことをもとに、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自分なりに（　　　　　）して、（　　　　）に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水を使っていくことが大切である。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331807"/>
            <a:ext cx="12395200" cy="71898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359075" y="1048148"/>
            <a:ext cx="5309467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くふう（して）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altLang="ja-JP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上手に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3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200" y="546307"/>
            <a:ext cx="1010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川の水や地下水をきれいにするところを、（　　　　　）という。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536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403600" y="2321960"/>
            <a:ext cx="5300133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浄水場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3333" y="1811867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じょう　すい　じょう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593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54008"/>
            <a:ext cx="12395200" cy="718980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3532" y="1164373"/>
            <a:ext cx="1085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飲むことができる水を送る</a:t>
            </a:r>
            <a:r>
              <a:rPr kumimoji="1" lang="ja-JP" altLang="en-US" sz="4800" dirty="0" err="1" smtClean="0"/>
              <a:t>せつびの</a:t>
            </a:r>
            <a:r>
              <a:rPr kumimoji="1" lang="ja-JP" altLang="en-US" sz="4800" dirty="0" smtClean="0"/>
              <a:t>ことを（　　　　　　）という。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868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7"/>
            <a:ext cx="12395200" cy="71898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251394" y="2156163"/>
            <a:ext cx="389241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上水道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9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358</Words>
  <Application>Microsoft Office PowerPoint</Application>
  <PresentationFormat>ワイド画面</PresentationFormat>
  <Paragraphs>96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4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81</cp:revision>
  <dcterms:created xsi:type="dcterms:W3CDTF">2017-12-24T23:39:35Z</dcterms:created>
  <dcterms:modified xsi:type="dcterms:W3CDTF">2021-07-07T00:14:45Z</dcterms:modified>
</cp:coreProperties>
</file>