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389" r:id="rId6"/>
    <p:sldId id="261" r:id="rId7"/>
    <p:sldId id="262" r:id="rId8"/>
    <p:sldId id="263" r:id="rId9"/>
    <p:sldId id="351" r:id="rId10"/>
    <p:sldId id="352" r:id="rId11"/>
    <p:sldId id="353" r:id="rId12"/>
    <p:sldId id="354" r:id="rId13"/>
    <p:sldId id="355" r:id="rId14"/>
    <p:sldId id="356" r:id="rId15"/>
    <p:sldId id="264" r:id="rId16"/>
    <p:sldId id="265" r:id="rId17"/>
    <p:sldId id="266" r:id="rId18"/>
    <p:sldId id="267" r:id="rId19"/>
    <p:sldId id="268" r:id="rId20"/>
    <p:sldId id="269" r:id="rId21"/>
    <p:sldId id="335" r:id="rId22"/>
    <p:sldId id="336" r:id="rId23"/>
    <p:sldId id="333" r:id="rId24"/>
    <p:sldId id="334" r:id="rId25"/>
    <p:sldId id="331" r:id="rId26"/>
    <p:sldId id="332" r:id="rId27"/>
    <p:sldId id="270" r:id="rId28"/>
    <p:sldId id="271" r:id="rId29"/>
    <p:sldId id="390" r:id="rId30"/>
    <p:sldId id="391" r:id="rId31"/>
    <p:sldId id="392" r:id="rId32"/>
    <p:sldId id="393" r:id="rId33"/>
    <p:sldId id="394" r:id="rId34"/>
    <p:sldId id="395" r:id="rId35"/>
    <p:sldId id="396" r:id="rId36"/>
    <p:sldId id="397" r:id="rId37"/>
    <p:sldId id="398" r:id="rId38"/>
    <p:sldId id="399" r:id="rId39"/>
    <p:sldId id="400" r:id="rId40"/>
    <p:sldId id="401" r:id="rId41"/>
    <p:sldId id="272" r:id="rId42"/>
    <p:sldId id="273" r:id="rId43"/>
    <p:sldId id="274" r:id="rId44"/>
    <p:sldId id="275" r:id="rId45"/>
    <p:sldId id="387" r:id="rId46"/>
    <p:sldId id="277" r:id="rId47"/>
    <p:sldId id="388" r:id="rId48"/>
    <p:sldId id="358" r:id="rId49"/>
    <p:sldId id="278" r:id="rId50"/>
    <p:sldId id="279" r:id="rId51"/>
    <p:sldId id="280" r:id="rId52"/>
    <p:sldId id="281" r:id="rId53"/>
    <p:sldId id="341" r:id="rId54"/>
    <p:sldId id="342" r:id="rId55"/>
    <p:sldId id="339" r:id="rId56"/>
    <p:sldId id="340" r:id="rId5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89" d="100"/>
          <a:sy n="89" d="100"/>
        </p:scale>
        <p:origin x="326" y="8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C235200-9E42-4001-ABFC-19A0C65898A0}" type="datetimeFigureOut">
              <a:rPr kumimoji="1" lang="ja-JP" altLang="en-US" smtClean="0"/>
              <a:t>2021/8/5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B17FFC8-D908-4A14-A8BB-791AE6ABFA59}" type="slidenum">
              <a:rPr kumimoji="1" lang="ja-JP" altLang="en-US" smtClean="0"/>
              <a:t>‹#›</a:t>
            </a:fld>
            <a:endParaRPr kumimoji="1" lang="ja-JP" altLang="en-US"/>
          </a:p>
        </p:txBody>
      </p:sp>
    </p:spTree>
    <p:extLst>
      <p:ext uri="{BB962C8B-B14F-4D97-AF65-F5344CB8AC3E}">
        <p14:creationId xmlns:p14="http://schemas.microsoft.com/office/powerpoint/2010/main" val="244770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C235200-9E42-4001-ABFC-19A0C65898A0}" type="datetimeFigureOut">
              <a:rPr kumimoji="1" lang="ja-JP" altLang="en-US" smtClean="0"/>
              <a:t>2021/8/5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B17FFC8-D908-4A14-A8BB-791AE6ABFA59}" type="slidenum">
              <a:rPr kumimoji="1" lang="ja-JP" altLang="en-US" smtClean="0"/>
              <a:t>‹#›</a:t>
            </a:fld>
            <a:endParaRPr kumimoji="1" lang="ja-JP" altLang="en-US"/>
          </a:p>
        </p:txBody>
      </p:sp>
    </p:spTree>
    <p:extLst>
      <p:ext uri="{BB962C8B-B14F-4D97-AF65-F5344CB8AC3E}">
        <p14:creationId xmlns:p14="http://schemas.microsoft.com/office/powerpoint/2010/main" val="1285472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C235200-9E42-4001-ABFC-19A0C65898A0}" type="datetimeFigureOut">
              <a:rPr kumimoji="1" lang="ja-JP" altLang="en-US" smtClean="0"/>
              <a:t>2021/8/5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B17FFC8-D908-4A14-A8BB-791AE6ABFA59}" type="slidenum">
              <a:rPr kumimoji="1" lang="ja-JP" altLang="en-US" smtClean="0"/>
              <a:t>‹#›</a:t>
            </a:fld>
            <a:endParaRPr kumimoji="1" lang="ja-JP" altLang="en-US"/>
          </a:p>
        </p:txBody>
      </p:sp>
    </p:spTree>
    <p:extLst>
      <p:ext uri="{BB962C8B-B14F-4D97-AF65-F5344CB8AC3E}">
        <p14:creationId xmlns:p14="http://schemas.microsoft.com/office/powerpoint/2010/main" val="1698227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C235200-9E42-4001-ABFC-19A0C65898A0}" type="datetimeFigureOut">
              <a:rPr kumimoji="1" lang="ja-JP" altLang="en-US" smtClean="0"/>
              <a:t>2021/8/5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B17FFC8-D908-4A14-A8BB-791AE6ABFA59}" type="slidenum">
              <a:rPr kumimoji="1" lang="ja-JP" altLang="en-US" smtClean="0"/>
              <a:t>‹#›</a:t>
            </a:fld>
            <a:endParaRPr kumimoji="1" lang="ja-JP" altLang="en-US"/>
          </a:p>
        </p:txBody>
      </p:sp>
    </p:spTree>
    <p:extLst>
      <p:ext uri="{BB962C8B-B14F-4D97-AF65-F5344CB8AC3E}">
        <p14:creationId xmlns:p14="http://schemas.microsoft.com/office/powerpoint/2010/main" val="2036927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C235200-9E42-4001-ABFC-19A0C65898A0}" type="datetimeFigureOut">
              <a:rPr kumimoji="1" lang="ja-JP" altLang="en-US" smtClean="0"/>
              <a:t>2021/8/5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B17FFC8-D908-4A14-A8BB-791AE6ABFA59}" type="slidenum">
              <a:rPr kumimoji="1" lang="ja-JP" altLang="en-US" smtClean="0"/>
              <a:t>‹#›</a:t>
            </a:fld>
            <a:endParaRPr kumimoji="1" lang="ja-JP" altLang="en-US"/>
          </a:p>
        </p:txBody>
      </p:sp>
    </p:spTree>
    <p:extLst>
      <p:ext uri="{BB962C8B-B14F-4D97-AF65-F5344CB8AC3E}">
        <p14:creationId xmlns:p14="http://schemas.microsoft.com/office/powerpoint/2010/main" val="1092556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C235200-9E42-4001-ABFC-19A0C65898A0}" type="datetimeFigureOut">
              <a:rPr kumimoji="1" lang="ja-JP" altLang="en-US" smtClean="0"/>
              <a:t>2021/8/5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B17FFC8-D908-4A14-A8BB-791AE6ABFA59}" type="slidenum">
              <a:rPr kumimoji="1" lang="ja-JP" altLang="en-US" smtClean="0"/>
              <a:t>‹#›</a:t>
            </a:fld>
            <a:endParaRPr kumimoji="1" lang="ja-JP" altLang="en-US"/>
          </a:p>
        </p:txBody>
      </p:sp>
    </p:spTree>
    <p:extLst>
      <p:ext uri="{BB962C8B-B14F-4D97-AF65-F5344CB8AC3E}">
        <p14:creationId xmlns:p14="http://schemas.microsoft.com/office/powerpoint/2010/main" val="403222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C235200-9E42-4001-ABFC-19A0C65898A0}" type="datetimeFigureOut">
              <a:rPr kumimoji="1" lang="ja-JP" altLang="en-US" smtClean="0"/>
              <a:t>2021/8/5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B17FFC8-D908-4A14-A8BB-791AE6ABFA59}" type="slidenum">
              <a:rPr kumimoji="1" lang="ja-JP" altLang="en-US" smtClean="0"/>
              <a:t>‹#›</a:t>
            </a:fld>
            <a:endParaRPr kumimoji="1" lang="ja-JP" altLang="en-US"/>
          </a:p>
        </p:txBody>
      </p:sp>
    </p:spTree>
    <p:extLst>
      <p:ext uri="{BB962C8B-B14F-4D97-AF65-F5344CB8AC3E}">
        <p14:creationId xmlns:p14="http://schemas.microsoft.com/office/powerpoint/2010/main" val="866975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C235200-9E42-4001-ABFC-19A0C65898A0}" type="datetimeFigureOut">
              <a:rPr kumimoji="1" lang="ja-JP" altLang="en-US" smtClean="0"/>
              <a:t>2021/8/5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B17FFC8-D908-4A14-A8BB-791AE6ABFA59}" type="slidenum">
              <a:rPr kumimoji="1" lang="ja-JP" altLang="en-US" smtClean="0"/>
              <a:t>‹#›</a:t>
            </a:fld>
            <a:endParaRPr kumimoji="1" lang="ja-JP" altLang="en-US"/>
          </a:p>
        </p:txBody>
      </p:sp>
    </p:spTree>
    <p:extLst>
      <p:ext uri="{BB962C8B-B14F-4D97-AF65-F5344CB8AC3E}">
        <p14:creationId xmlns:p14="http://schemas.microsoft.com/office/powerpoint/2010/main" val="190556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C235200-9E42-4001-ABFC-19A0C65898A0}" type="datetimeFigureOut">
              <a:rPr kumimoji="1" lang="ja-JP" altLang="en-US" smtClean="0"/>
              <a:t>2021/8/5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B17FFC8-D908-4A14-A8BB-791AE6ABFA59}" type="slidenum">
              <a:rPr kumimoji="1" lang="ja-JP" altLang="en-US" smtClean="0"/>
              <a:t>‹#›</a:t>
            </a:fld>
            <a:endParaRPr kumimoji="1" lang="ja-JP" altLang="en-US"/>
          </a:p>
        </p:txBody>
      </p:sp>
    </p:spTree>
    <p:extLst>
      <p:ext uri="{BB962C8B-B14F-4D97-AF65-F5344CB8AC3E}">
        <p14:creationId xmlns:p14="http://schemas.microsoft.com/office/powerpoint/2010/main" val="884227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C235200-9E42-4001-ABFC-19A0C65898A0}" type="datetimeFigureOut">
              <a:rPr kumimoji="1" lang="ja-JP" altLang="en-US" smtClean="0"/>
              <a:t>2021/8/5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B17FFC8-D908-4A14-A8BB-791AE6ABFA59}" type="slidenum">
              <a:rPr kumimoji="1" lang="ja-JP" altLang="en-US" smtClean="0"/>
              <a:t>‹#›</a:t>
            </a:fld>
            <a:endParaRPr kumimoji="1" lang="ja-JP" altLang="en-US"/>
          </a:p>
        </p:txBody>
      </p:sp>
    </p:spTree>
    <p:extLst>
      <p:ext uri="{BB962C8B-B14F-4D97-AF65-F5344CB8AC3E}">
        <p14:creationId xmlns:p14="http://schemas.microsoft.com/office/powerpoint/2010/main" val="3854113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C235200-9E42-4001-ABFC-19A0C65898A0}" type="datetimeFigureOut">
              <a:rPr kumimoji="1" lang="ja-JP" altLang="en-US" smtClean="0"/>
              <a:t>2021/8/5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B17FFC8-D908-4A14-A8BB-791AE6ABFA59}" type="slidenum">
              <a:rPr kumimoji="1" lang="ja-JP" altLang="en-US" smtClean="0"/>
              <a:t>‹#›</a:t>
            </a:fld>
            <a:endParaRPr kumimoji="1" lang="ja-JP" altLang="en-US"/>
          </a:p>
        </p:txBody>
      </p:sp>
    </p:spTree>
    <p:extLst>
      <p:ext uri="{BB962C8B-B14F-4D97-AF65-F5344CB8AC3E}">
        <p14:creationId xmlns:p14="http://schemas.microsoft.com/office/powerpoint/2010/main" val="4046178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235200-9E42-4001-ABFC-19A0C65898A0}" type="datetimeFigureOut">
              <a:rPr kumimoji="1" lang="ja-JP" altLang="en-US" smtClean="0"/>
              <a:t>2021/8/5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17FFC8-D908-4A14-A8BB-791AE6ABFA59}" type="slidenum">
              <a:rPr kumimoji="1" lang="ja-JP" altLang="en-US" smtClean="0"/>
              <a:t>‹#›</a:t>
            </a:fld>
            <a:endParaRPr kumimoji="1" lang="ja-JP" altLang="en-US"/>
          </a:p>
        </p:txBody>
      </p:sp>
    </p:spTree>
    <p:extLst>
      <p:ext uri="{BB962C8B-B14F-4D97-AF65-F5344CB8AC3E}">
        <p14:creationId xmlns:p14="http://schemas.microsoft.com/office/powerpoint/2010/main" val="3060837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1608"/>
            <a:ext cx="12395200" cy="7189807"/>
          </a:xfrm>
          <a:prstGeom prst="rect">
            <a:avLst/>
          </a:prstGeom>
        </p:spPr>
      </p:pic>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54008"/>
            <a:ext cx="12395200" cy="7189807"/>
          </a:xfrm>
          <a:prstGeom prst="rect">
            <a:avLst/>
          </a:prstGeom>
        </p:spPr>
      </p:pic>
      <p:sp>
        <p:nvSpPr>
          <p:cNvPr id="5" name="テキスト ボックス 4"/>
          <p:cNvSpPr txBox="1"/>
          <p:nvPr/>
        </p:nvSpPr>
        <p:spPr>
          <a:xfrm>
            <a:off x="927100" y="685800"/>
            <a:ext cx="10511211" cy="3785652"/>
          </a:xfrm>
          <a:prstGeom prst="rect">
            <a:avLst/>
          </a:prstGeom>
          <a:noFill/>
        </p:spPr>
        <p:txBody>
          <a:bodyPr wrap="none" rtlCol="0">
            <a:spAutoFit/>
          </a:bodyPr>
          <a:lstStyle/>
          <a:p>
            <a:r>
              <a:rPr kumimoji="1" lang="ja-JP" altLang="en-US" sz="8000" dirty="0" smtClean="0">
                <a:solidFill>
                  <a:srgbClr val="002060"/>
                </a:solidFill>
              </a:rPr>
              <a:t>「わたしたちの</a:t>
            </a:r>
            <a:endParaRPr kumimoji="1" lang="en-US" altLang="ja-JP" sz="8000" dirty="0" smtClean="0">
              <a:solidFill>
                <a:srgbClr val="002060"/>
              </a:solidFill>
            </a:endParaRPr>
          </a:p>
          <a:p>
            <a:r>
              <a:rPr kumimoji="1" lang="ja-JP" altLang="en-US" sz="8000" dirty="0" smtClean="0">
                <a:solidFill>
                  <a:srgbClr val="002060"/>
                </a:solidFill>
              </a:rPr>
              <a:t>　　　　くらし</a:t>
            </a:r>
            <a:r>
              <a:rPr kumimoji="1" lang="ja-JP" altLang="en-US" sz="8000" dirty="0" smtClean="0">
                <a:solidFill>
                  <a:srgbClr val="002060"/>
                </a:solidFill>
              </a:rPr>
              <a:t>とごみ」</a:t>
            </a:r>
            <a:endParaRPr kumimoji="1" lang="en-US" altLang="ja-JP" sz="8000" dirty="0" smtClean="0">
              <a:solidFill>
                <a:srgbClr val="002060"/>
              </a:solidFill>
            </a:endParaRPr>
          </a:p>
          <a:p>
            <a:r>
              <a:rPr kumimoji="1" lang="ja-JP" altLang="en-US" sz="8000" dirty="0" smtClean="0">
                <a:solidFill>
                  <a:srgbClr val="002060"/>
                </a:solidFill>
              </a:rPr>
              <a:t>について、答えましょう。</a:t>
            </a:r>
            <a:endParaRPr kumimoji="1" lang="ja-JP" altLang="en-US" sz="8000" dirty="0">
              <a:solidFill>
                <a:srgbClr val="002060"/>
              </a:solidFill>
            </a:endParaRPr>
          </a:p>
        </p:txBody>
      </p:sp>
    </p:spTree>
    <p:extLst>
      <p:ext uri="{BB962C8B-B14F-4D97-AF65-F5344CB8AC3E}">
        <p14:creationId xmlns:p14="http://schemas.microsoft.com/office/powerpoint/2010/main" val="519757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1807"/>
            <a:ext cx="12395200" cy="7189807"/>
          </a:xfrm>
          <a:prstGeom prst="rect">
            <a:avLst/>
          </a:prstGeom>
        </p:spPr>
      </p:pic>
      <p:sp>
        <p:nvSpPr>
          <p:cNvPr id="2" name="正方形/長方形 1"/>
          <p:cNvSpPr/>
          <p:nvPr/>
        </p:nvSpPr>
        <p:spPr>
          <a:xfrm>
            <a:off x="1438123" y="1655831"/>
            <a:ext cx="9518953" cy="3046988"/>
          </a:xfrm>
          <a:prstGeom prst="rect">
            <a:avLst/>
          </a:prstGeom>
          <a:noFill/>
          <a:ln>
            <a:solidFill>
              <a:srgbClr val="0070C0"/>
            </a:solidFill>
          </a:ln>
        </p:spPr>
        <p:txBody>
          <a:bodyPr wrap="none" lIns="91440" tIns="45720" rIns="91440" bIns="45720">
            <a:spAutoFit/>
          </a:bodyPr>
          <a:lstStyle/>
          <a:p>
            <a:pPr algn="ctr"/>
            <a:r>
              <a:rPr lang="ja-JP" altLang="en-US" sz="96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不燃ごみ</a:t>
            </a:r>
            <a:endParaRPr lang="en-US" altLang="ja-JP" sz="96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r>
              <a:rPr lang="ja-JP" altLang="en-US" sz="96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（もやせないごみ）</a:t>
            </a:r>
            <a:endParaRPr lang="ja-JP" altLang="en-US" sz="9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412972202"/>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54008"/>
            <a:ext cx="12395200" cy="7189807"/>
          </a:xfrm>
          <a:prstGeom prst="rect">
            <a:avLst/>
          </a:prstGeom>
        </p:spPr>
      </p:pic>
      <p:sp>
        <p:nvSpPr>
          <p:cNvPr id="5" name="テキスト ボックス 4"/>
          <p:cNvSpPr txBox="1"/>
          <p:nvPr/>
        </p:nvSpPr>
        <p:spPr>
          <a:xfrm>
            <a:off x="1104180" y="546307"/>
            <a:ext cx="10368952" cy="2677656"/>
          </a:xfrm>
          <a:prstGeom prst="rect">
            <a:avLst/>
          </a:prstGeom>
          <a:noFill/>
        </p:spPr>
        <p:txBody>
          <a:bodyPr wrap="square" rtlCol="0">
            <a:spAutoFit/>
          </a:bodyPr>
          <a:lstStyle/>
          <a:p>
            <a:r>
              <a:rPr kumimoji="1" lang="ja-JP" altLang="en-US" sz="6000" dirty="0" smtClean="0"/>
              <a:t>これは、</a:t>
            </a:r>
            <a:endParaRPr kumimoji="1" lang="en-US" altLang="ja-JP" sz="6000" dirty="0" smtClean="0"/>
          </a:p>
          <a:p>
            <a:r>
              <a:rPr kumimoji="1" lang="ja-JP" altLang="en-US" sz="6000" dirty="0" smtClean="0"/>
              <a:t>（　　　　　　　）カレンダーである。</a:t>
            </a:r>
            <a:endParaRPr kumimoji="1" lang="en-US" altLang="ja-JP" sz="6000" dirty="0" smtClean="0"/>
          </a:p>
          <a:p>
            <a:endParaRPr kumimoji="1" lang="ja-JP" altLang="en-US" sz="4800" dirty="0"/>
          </a:p>
        </p:txBody>
      </p:sp>
      <p:pic>
        <p:nvPicPr>
          <p:cNvPr id="2" name="図 1"/>
          <p:cNvPicPr>
            <a:picLocks noChangeAspect="1"/>
          </p:cNvPicPr>
          <p:nvPr/>
        </p:nvPicPr>
        <p:blipFill>
          <a:blip r:embed="rId3"/>
          <a:stretch>
            <a:fillRect/>
          </a:stretch>
        </p:blipFill>
        <p:spPr>
          <a:xfrm>
            <a:off x="2181225" y="2710607"/>
            <a:ext cx="6626345" cy="3321234"/>
          </a:xfrm>
          <a:prstGeom prst="rect">
            <a:avLst/>
          </a:prstGeom>
        </p:spPr>
      </p:pic>
    </p:spTree>
    <p:extLst>
      <p:ext uri="{BB962C8B-B14F-4D97-AF65-F5344CB8AC3E}">
        <p14:creationId xmlns:p14="http://schemas.microsoft.com/office/powerpoint/2010/main" val="614190342"/>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1807"/>
            <a:ext cx="12395200" cy="7189807"/>
          </a:xfrm>
          <a:prstGeom prst="rect">
            <a:avLst/>
          </a:prstGeom>
        </p:spPr>
      </p:pic>
      <p:sp>
        <p:nvSpPr>
          <p:cNvPr id="2" name="正方形/長方形 1"/>
          <p:cNvSpPr/>
          <p:nvPr/>
        </p:nvSpPr>
        <p:spPr>
          <a:xfrm>
            <a:off x="697592" y="1198731"/>
            <a:ext cx="10124288" cy="3631763"/>
          </a:xfrm>
          <a:prstGeom prst="rect">
            <a:avLst/>
          </a:prstGeom>
          <a:noFill/>
          <a:ln>
            <a:solidFill>
              <a:srgbClr val="0070C0"/>
            </a:solidFill>
          </a:ln>
        </p:spPr>
        <p:txBody>
          <a:bodyPr wrap="square" lIns="91440" tIns="45720" rIns="91440" bIns="45720">
            <a:spAutoFit/>
          </a:bodyPr>
          <a:lstStyle/>
          <a:p>
            <a:pPr algn="ctr"/>
            <a:r>
              <a:rPr lang="ja-JP" altLang="en-US" sz="115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ごみ収集</a:t>
            </a:r>
            <a:endParaRPr lang="en-US" altLang="ja-JP" sz="115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r>
              <a:rPr lang="ja-JP" altLang="en-US" sz="115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（カレンダー）</a:t>
            </a:r>
            <a:endParaRPr lang="ja-JP" altLang="en-US" sz="115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テキスト ボックス 2"/>
          <p:cNvSpPr txBox="1"/>
          <p:nvPr/>
        </p:nvSpPr>
        <p:spPr>
          <a:xfrm>
            <a:off x="5894773" y="772357"/>
            <a:ext cx="2632452" cy="646331"/>
          </a:xfrm>
          <a:prstGeom prst="rect">
            <a:avLst/>
          </a:prstGeom>
          <a:noFill/>
        </p:spPr>
        <p:txBody>
          <a:bodyPr wrap="none" rtlCol="0">
            <a:spAutoFit/>
          </a:bodyPr>
          <a:lstStyle/>
          <a:p>
            <a:r>
              <a:rPr kumimoji="1" lang="ja-JP" altLang="en-US" sz="3600" dirty="0" smtClean="0"/>
              <a:t>しゅう　しゅう</a:t>
            </a:r>
            <a:endParaRPr kumimoji="1" lang="ja-JP" altLang="en-US" sz="3600" dirty="0"/>
          </a:p>
        </p:txBody>
      </p:sp>
    </p:spTree>
    <p:extLst>
      <p:ext uri="{BB962C8B-B14F-4D97-AF65-F5344CB8AC3E}">
        <p14:creationId xmlns:p14="http://schemas.microsoft.com/office/powerpoint/2010/main" val="2952904798"/>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54008"/>
            <a:ext cx="12395200" cy="7189807"/>
          </a:xfrm>
          <a:prstGeom prst="rect">
            <a:avLst/>
          </a:prstGeom>
        </p:spPr>
      </p:pic>
      <p:sp>
        <p:nvSpPr>
          <p:cNvPr id="5" name="テキスト ボックス 4"/>
          <p:cNvSpPr txBox="1"/>
          <p:nvPr/>
        </p:nvSpPr>
        <p:spPr>
          <a:xfrm>
            <a:off x="838200" y="546307"/>
            <a:ext cx="10109200" cy="2123658"/>
          </a:xfrm>
          <a:prstGeom prst="rect">
            <a:avLst/>
          </a:prstGeom>
          <a:noFill/>
        </p:spPr>
        <p:txBody>
          <a:bodyPr wrap="square" rtlCol="0">
            <a:spAutoFit/>
          </a:bodyPr>
          <a:lstStyle/>
          <a:p>
            <a:r>
              <a:rPr kumimoji="1" lang="ja-JP" altLang="en-US" sz="6600" dirty="0" smtClean="0"/>
              <a:t>この車は、</a:t>
            </a:r>
            <a:endParaRPr kumimoji="1" lang="en-US" altLang="ja-JP" sz="6600" dirty="0" smtClean="0"/>
          </a:p>
          <a:p>
            <a:r>
              <a:rPr kumimoji="1" lang="ja-JP" altLang="en-US" sz="6600" dirty="0" smtClean="0"/>
              <a:t>　　（　　　　　　　　）という。</a:t>
            </a:r>
            <a:endParaRPr kumimoji="1" lang="ja-JP" altLang="en-US" sz="6600" dirty="0"/>
          </a:p>
        </p:txBody>
      </p:sp>
      <p:pic>
        <p:nvPicPr>
          <p:cNvPr id="2" name="図 1"/>
          <p:cNvPicPr>
            <a:picLocks noChangeAspect="1"/>
          </p:cNvPicPr>
          <p:nvPr/>
        </p:nvPicPr>
        <p:blipFill>
          <a:blip r:embed="rId3"/>
          <a:stretch>
            <a:fillRect/>
          </a:stretch>
        </p:blipFill>
        <p:spPr>
          <a:xfrm>
            <a:off x="2797022" y="2596551"/>
            <a:ext cx="6344519" cy="3673955"/>
          </a:xfrm>
          <a:prstGeom prst="rect">
            <a:avLst/>
          </a:prstGeom>
        </p:spPr>
      </p:pic>
    </p:spTree>
    <p:extLst>
      <p:ext uri="{BB962C8B-B14F-4D97-AF65-F5344CB8AC3E}">
        <p14:creationId xmlns:p14="http://schemas.microsoft.com/office/powerpoint/2010/main" val="4251129600"/>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1807"/>
            <a:ext cx="12395200" cy="7189807"/>
          </a:xfrm>
          <a:prstGeom prst="rect">
            <a:avLst/>
          </a:prstGeom>
        </p:spPr>
      </p:pic>
      <p:sp>
        <p:nvSpPr>
          <p:cNvPr id="2" name="正方形/長方形 1"/>
          <p:cNvSpPr/>
          <p:nvPr/>
        </p:nvSpPr>
        <p:spPr>
          <a:xfrm>
            <a:off x="875470" y="1858040"/>
            <a:ext cx="10644260" cy="2646878"/>
          </a:xfrm>
          <a:prstGeom prst="rect">
            <a:avLst/>
          </a:prstGeom>
          <a:noFill/>
          <a:ln>
            <a:solidFill>
              <a:srgbClr val="0070C0"/>
            </a:solidFill>
          </a:ln>
        </p:spPr>
        <p:txBody>
          <a:bodyPr wrap="none" lIns="91440" tIns="45720" rIns="91440" bIns="45720">
            <a:spAutoFit/>
          </a:bodyPr>
          <a:lstStyle/>
          <a:p>
            <a:pPr algn="ctr"/>
            <a:r>
              <a:rPr lang="ja-JP" altLang="en-US" sz="166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ごみ収集車</a:t>
            </a:r>
            <a:endParaRPr lang="ja-JP" altLang="en-US" sz="16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45870563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1807"/>
            <a:ext cx="12395200" cy="7189807"/>
          </a:xfrm>
          <a:prstGeom prst="rect">
            <a:avLst/>
          </a:prstGeom>
        </p:spPr>
      </p:pic>
      <p:sp>
        <p:nvSpPr>
          <p:cNvPr id="7" name="テキスト ボックス 6"/>
          <p:cNvSpPr txBox="1"/>
          <p:nvPr/>
        </p:nvSpPr>
        <p:spPr>
          <a:xfrm>
            <a:off x="939800" y="826233"/>
            <a:ext cx="10109200" cy="1569660"/>
          </a:xfrm>
          <a:prstGeom prst="rect">
            <a:avLst/>
          </a:prstGeom>
          <a:noFill/>
        </p:spPr>
        <p:txBody>
          <a:bodyPr wrap="square" rtlCol="0">
            <a:spAutoFit/>
          </a:bodyPr>
          <a:lstStyle/>
          <a:p>
            <a:r>
              <a:rPr kumimoji="1" lang="ja-JP" altLang="en-US" sz="4800" dirty="0" smtClean="0"/>
              <a:t>前橋市には、（　　　）</a:t>
            </a:r>
            <a:r>
              <a:rPr kumimoji="1" lang="ja-JP" altLang="en-US" sz="4800" dirty="0" err="1" smtClean="0"/>
              <a:t>か</a:t>
            </a:r>
            <a:r>
              <a:rPr kumimoji="1" lang="ja-JP" altLang="en-US" sz="4800" dirty="0" smtClean="0"/>
              <a:t>所に</a:t>
            </a:r>
            <a:endParaRPr kumimoji="1" lang="en-US" altLang="ja-JP" sz="4800" dirty="0" smtClean="0"/>
          </a:p>
          <a:p>
            <a:r>
              <a:rPr kumimoji="1" lang="ja-JP" altLang="en-US" sz="4800" dirty="0" smtClean="0"/>
              <a:t>清掃工場がある。</a:t>
            </a:r>
            <a:endParaRPr kumimoji="1" lang="ja-JP" altLang="en-US" sz="4800" dirty="0"/>
          </a:p>
        </p:txBody>
      </p:sp>
    </p:spTree>
    <p:extLst>
      <p:ext uri="{BB962C8B-B14F-4D97-AF65-F5344CB8AC3E}">
        <p14:creationId xmlns:p14="http://schemas.microsoft.com/office/powerpoint/2010/main" val="1189770949"/>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331807"/>
            <a:ext cx="12395200" cy="7189807"/>
          </a:xfrm>
          <a:prstGeom prst="rect">
            <a:avLst/>
          </a:prstGeom>
        </p:spPr>
      </p:pic>
      <p:sp>
        <p:nvSpPr>
          <p:cNvPr id="2" name="正方形/長方形 1"/>
          <p:cNvSpPr/>
          <p:nvPr/>
        </p:nvSpPr>
        <p:spPr>
          <a:xfrm>
            <a:off x="3464408" y="1665096"/>
            <a:ext cx="5649303" cy="1862048"/>
          </a:xfrm>
          <a:prstGeom prst="rect">
            <a:avLst/>
          </a:prstGeom>
          <a:noFill/>
          <a:ln>
            <a:solidFill>
              <a:srgbClr val="0070C0"/>
            </a:solidFill>
          </a:ln>
        </p:spPr>
        <p:txBody>
          <a:bodyPr wrap="none" lIns="91440" tIns="45720" rIns="91440" bIns="45720">
            <a:spAutoFit/>
          </a:bodyPr>
          <a:lstStyle/>
          <a:p>
            <a:r>
              <a:rPr lang="ja-JP" altLang="en-US" sz="115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４（</a:t>
            </a:r>
            <a:r>
              <a:rPr lang="ja-JP" altLang="en-US" sz="11500" b="1" cap="none" spc="0"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か</a:t>
            </a:r>
            <a:r>
              <a:rPr lang="ja-JP" altLang="en-US" sz="115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所）</a:t>
            </a:r>
            <a:endParaRPr lang="ja-JP" altLang="en-US" sz="115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10434671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54008"/>
            <a:ext cx="12395200" cy="7189807"/>
          </a:xfrm>
          <a:prstGeom prst="rect">
            <a:avLst/>
          </a:prstGeom>
        </p:spPr>
      </p:pic>
      <p:sp>
        <p:nvSpPr>
          <p:cNvPr id="5" name="テキスト ボックス 4"/>
          <p:cNvSpPr txBox="1"/>
          <p:nvPr/>
        </p:nvSpPr>
        <p:spPr>
          <a:xfrm>
            <a:off x="721191" y="1961256"/>
            <a:ext cx="11252200" cy="2308324"/>
          </a:xfrm>
          <a:prstGeom prst="rect">
            <a:avLst/>
          </a:prstGeom>
          <a:noFill/>
        </p:spPr>
        <p:txBody>
          <a:bodyPr wrap="square" rtlCol="0">
            <a:spAutoFit/>
          </a:bodyPr>
          <a:lstStyle/>
          <a:p>
            <a:r>
              <a:rPr kumimoji="1" lang="ja-JP" altLang="en-US" sz="4800" dirty="0" smtClean="0"/>
              <a:t>もやせるごみは、（　　　）清掃工場で</a:t>
            </a:r>
            <a:endParaRPr kumimoji="1" lang="en-US" altLang="ja-JP" sz="4800" dirty="0" smtClean="0"/>
          </a:p>
          <a:p>
            <a:r>
              <a:rPr kumimoji="1" lang="ja-JP" altLang="en-US" sz="4800" dirty="0" smtClean="0"/>
              <a:t>処理される。</a:t>
            </a:r>
            <a:endParaRPr kumimoji="1" lang="en-US" altLang="ja-JP" sz="4800" dirty="0" smtClean="0"/>
          </a:p>
          <a:p>
            <a:endParaRPr kumimoji="1" lang="ja-JP" altLang="en-US" sz="4800" dirty="0"/>
          </a:p>
        </p:txBody>
      </p:sp>
    </p:spTree>
    <p:extLst>
      <p:ext uri="{BB962C8B-B14F-4D97-AF65-F5344CB8AC3E}">
        <p14:creationId xmlns:p14="http://schemas.microsoft.com/office/powerpoint/2010/main" val="76918476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331807"/>
            <a:ext cx="12395200" cy="7189807"/>
          </a:xfrm>
          <a:prstGeom prst="rect">
            <a:avLst/>
          </a:prstGeom>
        </p:spPr>
      </p:pic>
      <p:sp>
        <p:nvSpPr>
          <p:cNvPr id="2" name="正方形/長方形 1"/>
          <p:cNvSpPr/>
          <p:nvPr/>
        </p:nvSpPr>
        <p:spPr>
          <a:xfrm>
            <a:off x="1016630" y="1665096"/>
            <a:ext cx="10559301" cy="1862048"/>
          </a:xfrm>
          <a:prstGeom prst="rect">
            <a:avLst/>
          </a:prstGeom>
          <a:noFill/>
          <a:ln>
            <a:solidFill>
              <a:srgbClr val="0070C0"/>
            </a:solidFill>
          </a:ln>
        </p:spPr>
        <p:txBody>
          <a:bodyPr wrap="none" lIns="91440" tIns="45720" rIns="91440" bIns="45720">
            <a:spAutoFit/>
          </a:bodyPr>
          <a:lstStyle/>
          <a:p>
            <a:pPr algn="ctr"/>
            <a:r>
              <a:rPr lang="ja-JP" altLang="en-US" sz="115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六供（清掃工場）</a:t>
            </a:r>
            <a:endParaRPr lang="ja-JP" altLang="en-US" sz="115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317363384"/>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54008"/>
            <a:ext cx="12395200" cy="7189807"/>
          </a:xfrm>
          <a:prstGeom prst="rect">
            <a:avLst/>
          </a:prstGeom>
        </p:spPr>
      </p:pic>
      <p:sp>
        <p:nvSpPr>
          <p:cNvPr id="5" name="テキスト ボックス 4"/>
          <p:cNvSpPr txBox="1"/>
          <p:nvPr/>
        </p:nvSpPr>
        <p:spPr>
          <a:xfrm>
            <a:off x="805752" y="1346200"/>
            <a:ext cx="10896600" cy="2308324"/>
          </a:xfrm>
          <a:prstGeom prst="rect">
            <a:avLst/>
          </a:prstGeom>
          <a:noFill/>
        </p:spPr>
        <p:txBody>
          <a:bodyPr wrap="square" rtlCol="0">
            <a:spAutoFit/>
          </a:bodyPr>
          <a:lstStyle/>
          <a:p>
            <a:r>
              <a:rPr kumimoji="1" lang="ja-JP" altLang="en-US" sz="4800" dirty="0" smtClean="0"/>
              <a:t>もやせないごみは、</a:t>
            </a:r>
            <a:endParaRPr kumimoji="1" lang="en-US" altLang="ja-JP" sz="4800" dirty="0" smtClean="0"/>
          </a:p>
          <a:p>
            <a:r>
              <a:rPr kumimoji="1" lang="ja-JP" altLang="en-US" sz="4800" dirty="0" smtClean="0"/>
              <a:t>（　　　　　　　）と（　　　　　　　　　）で、</a:t>
            </a:r>
            <a:endParaRPr kumimoji="1" lang="en-US" altLang="ja-JP" sz="4800" dirty="0" smtClean="0"/>
          </a:p>
          <a:p>
            <a:r>
              <a:rPr kumimoji="1" lang="ja-JP" altLang="en-US" sz="4800" dirty="0" smtClean="0"/>
              <a:t>処理される。</a:t>
            </a:r>
            <a:endParaRPr kumimoji="1" lang="ja-JP" altLang="en-US" sz="4800" dirty="0"/>
          </a:p>
        </p:txBody>
      </p:sp>
    </p:spTree>
    <p:extLst>
      <p:ext uri="{BB962C8B-B14F-4D97-AF65-F5344CB8AC3E}">
        <p14:creationId xmlns:p14="http://schemas.microsoft.com/office/powerpoint/2010/main" val="3536107673"/>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54008"/>
            <a:ext cx="12395200" cy="7189807"/>
          </a:xfrm>
          <a:prstGeom prst="rect">
            <a:avLst/>
          </a:prstGeom>
        </p:spPr>
      </p:pic>
      <p:sp>
        <p:nvSpPr>
          <p:cNvPr id="5" name="テキスト ボックス 4"/>
          <p:cNvSpPr txBox="1"/>
          <p:nvPr/>
        </p:nvSpPr>
        <p:spPr>
          <a:xfrm>
            <a:off x="549729" y="1434375"/>
            <a:ext cx="10785380" cy="1569660"/>
          </a:xfrm>
          <a:prstGeom prst="rect">
            <a:avLst/>
          </a:prstGeom>
          <a:noFill/>
        </p:spPr>
        <p:txBody>
          <a:bodyPr wrap="square" rtlCol="0">
            <a:spAutoFit/>
          </a:bodyPr>
          <a:lstStyle/>
          <a:p>
            <a:r>
              <a:rPr lang="ja-JP" altLang="en-US" sz="4800" dirty="0"/>
              <a:t>ごみ</a:t>
            </a:r>
            <a:r>
              <a:rPr lang="ja-JP" altLang="en-US" sz="4800"/>
              <a:t>を</a:t>
            </a:r>
            <a:r>
              <a:rPr lang="ja-JP" altLang="en-US" sz="4800" smtClean="0"/>
              <a:t>種類</a:t>
            </a:r>
            <a:r>
              <a:rPr lang="ja-JP" altLang="en-US" sz="4800" dirty="0" smtClean="0"/>
              <a:t>ごとに</a:t>
            </a:r>
            <a:r>
              <a:rPr lang="ja-JP" altLang="en-US" sz="4800" dirty="0"/>
              <a:t>分けて</a:t>
            </a:r>
            <a:r>
              <a:rPr lang="ja-JP" altLang="en-US" sz="4800" dirty="0" smtClean="0"/>
              <a:t>出すことを</a:t>
            </a:r>
            <a:endParaRPr lang="en-US" altLang="ja-JP" sz="4800" dirty="0" smtClean="0"/>
          </a:p>
          <a:p>
            <a:r>
              <a:rPr kumimoji="1" lang="ja-JP" altLang="en-US" sz="4800" dirty="0" smtClean="0"/>
              <a:t>ごみの（　　　　　）という。</a:t>
            </a:r>
            <a:endParaRPr kumimoji="1" lang="ja-JP" altLang="en-US" sz="4800" dirty="0"/>
          </a:p>
        </p:txBody>
      </p:sp>
    </p:spTree>
    <p:extLst>
      <p:ext uri="{BB962C8B-B14F-4D97-AF65-F5344CB8AC3E}">
        <p14:creationId xmlns:p14="http://schemas.microsoft.com/office/powerpoint/2010/main" val="1586999481"/>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1807"/>
            <a:ext cx="12395200" cy="7189807"/>
          </a:xfrm>
          <a:prstGeom prst="rect">
            <a:avLst/>
          </a:prstGeom>
          <a:ln>
            <a:solidFill>
              <a:schemeClr val="bg1"/>
            </a:solidFill>
          </a:ln>
        </p:spPr>
      </p:pic>
      <p:sp>
        <p:nvSpPr>
          <p:cNvPr id="2" name="正方形/長方形 1"/>
          <p:cNvSpPr/>
          <p:nvPr/>
        </p:nvSpPr>
        <p:spPr>
          <a:xfrm>
            <a:off x="904667" y="1225689"/>
            <a:ext cx="10919977" cy="5632311"/>
          </a:xfrm>
          <a:prstGeom prst="rect">
            <a:avLst/>
          </a:prstGeom>
          <a:noFill/>
          <a:ln>
            <a:solidFill>
              <a:schemeClr val="bg1"/>
            </a:solidFill>
          </a:ln>
        </p:spPr>
        <p:txBody>
          <a:bodyPr wrap="none" lIns="91440" tIns="45720" rIns="91440" bIns="45720">
            <a:spAutoFit/>
          </a:bodyPr>
          <a:lstStyle/>
          <a:p>
            <a:r>
              <a:rPr lang="ja-JP" altLang="en-US" sz="7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荻窪清掃工場</a:t>
            </a:r>
            <a:endParaRPr lang="en-US" altLang="ja-JP" sz="7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en-US" altLang="ja-JP" sz="7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r>
              <a:rPr lang="ja-JP" altLang="en-US" sz="7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富士見クリーンステーション</a:t>
            </a:r>
            <a:endParaRPr lang="en-US" altLang="ja-JP" sz="7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en-US" altLang="ja-JP" sz="7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ja-JP" alt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テキスト ボックス 2"/>
          <p:cNvSpPr txBox="1"/>
          <p:nvPr/>
        </p:nvSpPr>
        <p:spPr>
          <a:xfrm>
            <a:off x="1003176" y="781235"/>
            <a:ext cx="1867819" cy="584775"/>
          </a:xfrm>
          <a:prstGeom prst="rect">
            <a:avLst/>
          </a:prstGeom>
          <a:noFill/>
        </p:spPr>
        <p:txBody>
          <a:bodyPr wrap="none" rtlCol="0">
            <a:spAutoFit/>
          </a:bodyPr>
          <a:lstStyle/>
          <a:p>
            <a:r>
              <a:rPr kumimoji="1" lang="ja-JP" altLang="en-US" sz="3200" dirty="0" smtClean="0"/>
              <a:t>おぎ　くぼ</a:t>
            </a:r>
            <a:endParaRPr kumimoji="1" lang="ja-JP" altLang="en-US" sz="3200" dirty="0"/>
          </a:p>
        </p:txBody>
      </p:sp>
    </p:spTree>
    <p:extLst>
      <p:ext uri="{BB962C8B-B14F-4D97-AF65-F5344CB8AC3E}">
        <p14:creationId xmlns:p14="http://schemas.microsoft.com/office/powerpoint/2010/main" val="892848205"/>
      </p:ext>
    </p:extLst>
  </p:cSld>
  <p:clrMapOvr>
    <a:masterClrMapping/>
  </p:clrMapOvr>
  <mc:AlternateContent xmlns:mc="http://schemas.openxmlformats.org/markup-compatibility/2006">
    <mc:Choice xmlns:p14="http://schemas.microsoft.com/office/powerpoint/2010/main" Requires="p14">
      <p:transition spd="slow" p14:dur="2000" advTm="4000"/>
    </mc:Choice>
    <mc:Fallback>
      <p:transition spd="slow" advTm="4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54008"/>
            <a:ext cx="12395200" cy="7189807"/>
          </a:xfrm>
          <a:prstGeom prst="rect">
            <a:avLst/>
          </a:prstGeom>
        </p:spPr>
      </p:pic>
      <p:sp>
        <p:nvSpPr>
          <p:cNvPr id="5" name="テキスト ボックス 4"/>
          <p:cNvSpPr txBox="1"/>
          <p:nvPr/>
        </p:nvSpPr>
        <p:spPr>
          <a:xfrm>
            <a:off x="763418" y="508000"/>
            <a:ext cx="10896600" cy="1569660"/>
          </a:xfrm>
          <a:prstGeom prst="rect">
            <a:avLst/>
          </a:prstGeom>
          <a:noFill/>
        </p:spPr>
        <p:txBody>
          <a:bodyPr wrap="square" rtlCol="0">
            <a:spAutoFit/>
          </a:bodyPr>
          <a:lstStyle/>
          <a:p>
            <a:r>
              <a:rPr kumimoji="1" lang="ja-JP" altLang="en-US" sz="4800" dirty="0" smtClean="0"/>
              <a:t>ごみ収集車はごみを（</a:t>
            </a:r>
            <a:r>
              <a:rPr kumimoji="1" lang="ja-JP" altLang="en-US" sz="4800" dirty="0" smtClean="0"/>
              <a:t>　　　　</a:t>
            </a:r>
            <a:r>
              <a:rPr kumimoji="1" lang="ja-JP" altLang="en-US" sz="4800" dirty="0" smtClean="0"/>
              <a:t>）の中に</a:t>
            </a:r>
            <a:endParaRPr kumimoji="1" lang="en-US" altLang="ja-JP" sz="4800" dirty="0" smtClean="0"/>
          </a:p>
          <a:p>
            <a:r>
              <a:rPr kumimoji="1" lang="ja-JP" altLang="en-US" sz="4800" dirty="0" smtClean="0"/>
              <a:t>入れる。</a:t>
            </a:r>
            <a:endParaRPr kumimoji="1" lang="ja-JP" altLang="en-US" sz="4800" dirty="0"/>
          </a:p>
        </p:txBody>
      </p:sp>
      <p:pic>
        <p:nvPicPr>
          <p:cNvPr id="2" name="図 1"/>
          <p:cNvPicPr>
            <a:picLocks noChangeAspect="1"/>
          </p:cNvPicPr>
          <p:nvPr/>
        </p:nvPicPr>
        <p:blipFill>
          <a:blip r:embed="rId3"/>
          <a:stretch>
            <a:fillRect/>
          </a:stretch>
        </p:blipFill>
        <p:spPr>
          <a:xfrm>
            <a:off x="3916392" y="2047825"/>
            <a:ext cx="7243223" cy="4100084"/>
          </a:xfrm>
          <a:prstGeom prst="rect">
            <a:avLst/>
          </a:prstGeom>
        </p:spPr>
      </p:pic>
      <p:cxnSp>
        <p:nvCxnSpPr>
          <p:cNvPr id="7" name="直線矢印コネクタ 6"/>
          <p:cNvCxnSpPr/>
          <p:nvPr/>
        </p:nvCxnSpPr>
        <p:spPr>
          <a:xfrm>
            <a:off x="7538003" y="1253067"/>
            <a:ext cx="1209182" cy="296525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8122632"/>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1807"/>
            <a:ext cx="12395200" cy="7189807"/>
          </a:xfrm>
          <a:prstGeom prst="rect">
            <a:avLst/>
          </a:prstGeom>
          <a:ln>
            <a:solidFill>
              <a:schemeClr val="bg1"/>
            </a:solidFill>
          </a:ln>
        </p:spPr>
      </p:pic>
      <p:sp>
        <p:nvSpPr>
          <p:cNvPr id="2" name="正方形/長方形 1"/>
          <p:cNvSpPr/>
          <p:nvPr/>
        </p:nvSpPr>
        <p:spPr>
          <a:xfrm>
            <a:off x="3186599" y="1665096"/>
            <a:ext cx="6320961" cy="1862048"/>
          </a:xfrm>
          <a:prstGeom prst="rect">
            <a:avLst/>
          </a:prstGeom>
          <a:noFill/>
          <a:ln>
            <a:solidFill>
              <a:schemeClr val="bg1"/>
            </a:solidFill>
          </a:ln>
        </p:spPr>
        <p:txBody>
          <a:bodyPr wrap="none" lIns="91440" tIns="45720" rIns="91440" bIns="45720">
            <a:spAutoFit/>
          </a:bodyPr>
          <a:lstStyle/>
          <a:p>
            <a:pPr algn="ctr"/>
            <a:r>
              <a:rPr lang="ja-JP" altLang="en-US" sz="115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ごみピット</a:t>
            </a:r>
            <a:endParaRPr lang="ja-JP" altLang="en-US" sz="115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97296546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54008"/>
            <a:ext cx="12395200" cy="7189807"/>
          </a:xfrm>
          <a:prstGeom prst="rect">
            <a:avLst/>
          </a:prstGeom>
        </p:spPr>
      </p:pic>
      <p:sp>
        <p:nvSpPr>
          <p:cNvPr id="5" name="テキスト ボックス 4"/>
          <p:cNvSpPr txBox="1"/>
          <p:nvPr/>
        </p:nvSpPr>
        <p:spPr>
          <a:xfrm>
            <a:off x="763418" y="508000"/>
            <a:ext cx="10896600" cy="2123658"/>
          </a:xfrm>
          <a:prstGeom prst="rect">
            <a:avLst/>
          </a:prstGeom>
          <a:noFill/>
        </p:spPr>
        <p:txBody>
          <a:bodyPr wrap="square" rtlCol="0">
            <a:spAutoFit/>
          </a:bodyPr>
          <a:lstStyle/>
          <a:p>
            <a:r>
              <a:rPr kumimoji="1" lang="ja-JP" altLang="en-US" sz="6600" dirty="0" smtClean="0"/>
              <a:t>ごみピットのごみをクレーンでつかんで（　　　　　）に入れる。</a:t>
            </a:r>
            <a:endParaRPr kumimoji="1" lang="ja-JP" altLang="en-US" sz="6600" dirty="0"/>
          </a:p>
        </p:txBody>
      </p:sp>
      <p:pic>
        <p:nvPicPr>
          <p:cNvPr id="7" name="図 6"/>
          <p:cNvPicPr>
            <a:picLocks noChangeAspect="1"/>
          </p:cNvPicPr>
          <p:nvPr/>
        </p:nvPicPr>
        <p:blipFill>
          <a:blip r:embed="rId3"/>
          <a:stretch>
            <a:fillRect/>
          </a:stretch>
        </p:blipFill>
        <p:spPr>
          <a:xfrm>
            <a:off x="2983507" y="2639760"/>
            <a:ext cx="6878950" cy="3893885"/>
          </a:xfrm>
          <a:prstGeom prst="rect">
            <a:avLst/>
          </a:prstGeom>
        </p:spPr>
      </p:pic>
      <p:cxnSp>
        <p:nvCxnSpPr>
          <p:cNvPr id="6" name="直線矢印コネクタ 5"/>
          <p:cNvCxnSpPr/>
          <p:nvPr/>
        </p:nvCxnSpPr>
        <p:spPr>
          <a:xfrm>
            <a:off x="6422982" y="2413260"/>
            <a:ext cx="2099916" cy="251242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960222"/>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1807"/>
            <a:ext cx="12395200" cy="7189807"/>
          </a:xfrm>
          <a:prstGeom prst="rect">
            <a:avLst/>
          </a:prstGeom>
          <a:ln>
            <a:solidFill>
              <a:schemeClr val="bg1"/>
            </a:solidFill>
          </a:ln>
        </p:spPr>
      </p:pic>
      <p:sp>
        <p:nvSpPr>
          <p:cNvPr id="2" name="正方形/長方形 1"/>
          <p:cNvSpPr/>
          <p:nvPr/>
        </p:nvSpPr>
        <p:spPr>
          <a:xfrm>
            <a:off x="3049549" y="1665096"/>
            <a:ext cx="6595075" cy="2646878"/>
          </a:xfrm>
          <a:prstGeom prst="rect">
            <a:avLst/>
          </a:prstGeom>
          <a:noFill/>
          <a:ln>
            <a:solidFill>
              <a:schemeClr val="bg1"/>
            </a:solidFill>
          </a:ln>
        </p:spPr>
        <p:txBody>
          <a:bodyPr wrap="none" lIns="91440" tIns="45720" rIns="91440" bIns="45720">
            <a:spAutoFit/>
          </a:bodyPr>
          <a:lstStyle/>
          <a:p>
            <a:pPr algn="ctr"/>
            <a:r>
              <a:rPr lang="ja-JP" altLang="en-US" sz="166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焼却炉</a:t>
            </a:r>
            <a:endParaRPr lang="ja-JP" altLang="en-US" sz="16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テキスト ボックス 2"/>
          <p:cNvSpPr txBox="1"/>
          <p:nvPr/>
        </p:nvSpPr>
        <p:spPr>
          <a:xfrm>
            <a:off x="3571720" y="1061049"/>
            <a:ext cx="5251759" cy="923330"/>
          </a:xfrm>
          <a:prstGeom prst="rect">
            <a:avLst/>
          </a:prstGeom>
          <a:noFill/>
        </p:spPr>
        <p:txBody>
          <a:bodyPr wrap="none" rtlCol="0">
            <a:spAutoFit/>
          </a:bodyPr>
          <a:lstStyle/>
          <a:p>
            <a:r>
              <a:rPr kumimoji="1" lang="ja-JP" altLang="en-US" sz="5400" dirty="0" smtClean="0"/>
              <a:t>しょう　きゃく　　ろ</a:t>
            </a:r>
            <a:endParaRPr kumimoji="1" lang="ja-JP" altLang="en-US" sz="5400" dirty="0"/>
          </a:p>
        </p:txBody>
      </p:sp>
    </p:spTree>
    <p:extLst>
      <p:ext uri="{BB962C8B-B14F-4D97-AF65-F5344CB8AC3E}">
        <p14:creationId xmlns:p14="http://schemas.microsoft.com/office/powerpoint/2010/main" val="4061391154"/>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54008"/>
            <a:ext cx="12395200" cy="7189807"/>
          </a:xfrm>
          <a:prstGeom prst="rect">
            <a:avLst/>
          </a:prstGeom>
        </p:spPr>
      </p:pic>
      <p:sp>
        <p:nvSpPr>
          <p:cNvPr id="5" name="テキスト ボックス 4"/>
          <p:cNvSpPr txBox="1"/>
          <p:nvPr/>
        </p:nvSpPr>
        <p:spPr>
          <a:xfrm>
            <a:off x="763418" y="508000"/>
            <a:ext cx="10896600" cy="830997"/>
          </a:xfrm>
          <a:prstGeom prst="rect">
            <a:avLst/>
          </a:prstGeom>
          <a:noFill/>
        </p:spPr>
        <p:txBody>
          <a:bodyPr wrap="square" rtlCol="0">
            <a:spAutoFit/>
          </a:bodyPr>
          <a:lstStyle/>
          <a:p>
            <a:r>
              <a:rPr kumimoji="1" lang="ja-JP" altLang="en-US" sz="4800" dirty="0" smtClean="0"/>
              <a:t>蒸気の力で、（　　　　）を起こす。</a:t>
            </a:r>
            <a:endParaRPr kumimoji="1" lang="ja-JP" altLang="en-US" sz="4800" dirty="0"/>
          </a:p>
        </p:txBody>
      </p:sp>
      <p:pic>
        <p:nvPicPr>
          <p:cNvPr id="3" name="図 2"/>
          <p:cNvPicPr>
            <a:picLocks noChangeAspect="1"/>
          </p:cNvPicPr>
          <p:nvPr/>
        </p:nvPicPr>
        <p:blipFill>
          <a:blip r:embed="rId3"/>
          <a:stretch>
            <a:fillRect/>
          </a:stretch>
        </p:blipFill>
        <p:spPr>
          <a:xfrm>
            <a:off x="6095999" y="1766547"/>
            <a:ext cx="3065253" cy="4663098"/>
          </a:xfrm>
          <a:prstGeom prst="rect">
            <a:avLst/>
          </a:prstGeom>
        </p:spPr>
      </p:pic>
      <p:cxnSp>
        <p:nvCxnSpPr>
          <p:cNvPr id="6" name="直線矢印コネクタ 5"/>
          <p:cNvCxnSpPr/>
          <p:nvPr/>
        </p:nvCxnSpPr>
        <p:spPr>
          <a:xfrm>
            <a:off x="5495026" y="1264728"/>
            <a:ext cx="1759789" cy="64171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8400437"/>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1807"/>
            <a:ext cx="12395200" cy="7189807"/>
          </a:xfrm>
          <a:prstGeom prst="rect">
            <a:avLst/>
          </a:prstGeom>
          <a:ln>
            <a:solidFill>
              <a:schemeClr val="bg1"/>
            </a:solidFill>
          </a:ln>
        </p:spPr>
      </p:pic>
      <p:sp>
        <p:nvSpPr>
          <p:cNvPr id="2" name="正方形/長方形 1"/>
          <p:cNvSpPr/>
          <p:nvPr/>
        </p:nvSpPr>
        <p:spPr>
          <a:xfrm>
            <a:off x="4773573" y="1665096"/>
            <a:ext cx="3147015" cy="1862048"/>
          </a:xfrm>
          <a:prstGeom prst="rect">
            <a:avLst/>
          </a:prstGeom>
          <a:noFill/>
          <a:ln>
            <a:solidFill>
              <a:schemeClr val="bg1"/>
            </a:solidFill>
          </a:ln>
        </p:spPr>
        <p:txBody>
          <a:bodyPr wrap="none" lIns="91440" tIns="45720" rIns="91440" bIns="45720">
            <a:spAutoFit/>
          </a:bodyPr>
          <a:lstStyle/>
          <a:p>
            <a:pPr algn="ctr"/>
            <a:r>
              <a:rPr lang="ja-JP" altLang="en-US" sz="115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電気</a:t>
            </a:r>
            <a:endParaRPr lang="ja-JP" altLang="en-US" sz="115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303647138"/>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54008"/>
            <a:ext cx="12395200" cy="7189807"/>
          </a:xfrm>
          <a:prstGeom prst="rect">
            <a:avLst/>
          </a:prstGeom>
        </p:spPr>
      </p:pic>
      <p:sp>
        <p:nvSpPr>
          <p:cNvPr id="5" name="テキスト ボックス 4"/>
          <p:cNvSpPr txBox="1"/>
          <p:nvPr/>
        </p:nvSpPr>
        <p:spPr>
          <a:xfrm>
            <a:off x="838200" y="546307"/>
            <a:ext cx="10121900" cy="1938992"/>
          </a:xfrm>
          <a:prstGeom prst="rect">
            <a:avLst/>
          </a:prstGeom>
          <a:noFill/>
        </p:spPr>
        <p:txBody>
          <a:bodyPr wrap="square" rtlCol="0">
            <a:spAutoFit/>
          </a:bodyPr>
          <a:lstStyle/>
          <a:p>
            <a:r>
              <a:rPr kumimoji="1" lang="ja-JP" altLang="en-US" sz="6000" dirty="0" smtClean="0"/>
              <a:t>蒸気で、（　　　　　　　　）の水をあたためる。</a:t>
            </a:r>
            <a:endParaRPr kumimoji="1" lang="ja-JP" altLang="en-US" sz="4800" dirty="0"/>
          </a:p>
        </p:txBody>
      </p:sp>
      <p:pic>
        <p:nvPicPr>
          <p:cNvPr id="3" name="図 2"/>
          <p:cNvPicPr>
            <a:picLocks noChangeAspect="1"/>
          </p:cNvPicPr>
          <p:nvPr/>
        </p:nvPicPr>
        <p:blipFill>
          <a:blip r:embed="rId3"/>
          <a:stretch>
            <a:fillRect/>
          </a:stretch>
        </p:blipFill>
        <p:spPr>
          <a:xfrm>
            <a:off x="7409911" y="1623819"/>
            <a:ext cx="3252338" cy="4947706"/>
          </a:xfrm>
          <a:prstGeom prst="rect">
            <a:avLst/>
          </a:prstGeom>
        </p:spPr>
      </p:pic>
      <p:cxnSp>
        <p:nvCxnSpPr>
          <p:cNvPr id="6" name="直線矢印コネクタ 5"/>
          <p:cNvCxnSpPr/>
          <p:nvPr/>
        </p:nvCxnSpPr>
        <p:spPr>
          <a:xfrm>
            <a:off x="5899150" y="1515803"/>
            <a:ext cx="2451220" cy="1296408"/>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140100"/>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1807"/>
            <a:ext cx="12395200" cy="7189807"/>
          </a:xfrm>
          <a:prstGeom prst="rect">
            <a:avLst/>
          </a:prstGeom>
          <a:ln>
            <a:solidFill>
              <a:schemeClr val="bg1"/>
            </a:solidFill>
          </a:ln>
        </p:spPr>
      </p:pic>
      <p:sp>
        <p:nvSpPr>
          <p:cNvPr id="2" name="正方形/長方形 1"/>
          <p:cNvSpPr/>
          <p:nvPr/>
        </p:nvSpPr>
        <p:spPr>
          <a:xfrm>
            <a:off x="911202" y="1461896"/>
            <a:ext cx="10572795" cy="1446550"/>
          </a:xfrm>
          <a:prstGeom prst="rect">
            <a:avLst/>
          </a:prstGeom>
          <a:noFill/>
          <a:ln>
            <a:solidFill>
              <a:schemeClr val="bg1"/>
            </a:solidFill>
          </a:ln>
        </p:spPr>
        <p:txBody>
          <a:bodyPr wrap="square" lIns="91440" tIns="45720" rIns="91440" bIns="45720">
            <a:spAutoFit/>
          </a:bodyPr>
          <a:lstStyle/>
          <a:p>
            <a:pPr algn="ctr"/>
            <a:r>
              <a:rPr lang="ja-JP" altLang="en-US" sz="8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六供温水プール</a:t>
            </a:r>
            <a:endParaRPr lang="ja-JP" altLang="en-US" sz="8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16254522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54008"/>
            <a:ext cx="12395200" cy="7189807"/>
          </a:xfrm>
          <a:prstGeom prst="rect">
            <a:avLst/>
          </a:prstGeom>
        </p:spPr>
      </p:pic>
      <p:sp>
        <p:nvSpPr>
          <p:cNvPr id="5" name="テキスト ボックス 4"/>
          <p:cNvSpPr txBox="1"/>
          <p:nvPr/>
        </p:nvSpPr>
        <p:spPr>
          <a:xfrm>
            <a:off x="838200" y="546307"/>
            <a:ext cx="10121900" cy="1938992"/>
          </a:xfrm>
          <a:prstGeom prst="rect">
            <a:avLst/>
          </a:prstGeom>
          <a:noFill/>
        </p:spPr>
        <p:txBody>
          <a:bodyPr wrap="square" rtlCol="0">
            <a:spAutoFit/>
          </a:bodyPr>
          <a:lstStyle/>
          <a:p>
            <a:r>
              <a:rPr kumimoji="1" lang="ja-JP" altLang="en-US" sz="6000" dirty="0" smtClean="0"/>
              <a:t>六供清掃工場には、</a:t>
            </a:r>
            <a:endParaRPr kumimoji="1" lang="en-US" altLang="ja-JP" sz="6000" dirty="0" smtClean="0"/>
          </a:p>
          <a:p>
            <a:r>
              <a:rPr kumimoji="1" lang="ja-JP" altLang="en-US" sz="6000" dirty="0" smtClean="0"/>
              <a:t>いくつの焼却炉があるか？</a:t>
            </a:r>
            <a:endParaRPr kumimoji="1" lang="ja-JP" altLang="en-US" sz="6000" dirty="0"/>
          </a:p>
        </p:txBody>
      </p:sp>
    </p:spTree>
    <p:extLst>
      <p:ext uri="{BB962C8B-B14F-4D97-AF65-F5344CB8AC3E}">
        <p14:creationId xmlns:p14="http://schemas.microsoft.com/office/powerpoint/2010/main" val="2827611567"/>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1807"/>
            <a:ext cx="12395200" cy="7189807"/>
          </a:xfrm>
          <a:prstGeom prst="rect">
            <a:avLst/>
          </a:prstGeom>
        </p:spPr>
      </p:pic>
      <p:sp>
        <p:nvSpPr>
          <p:cNvPr id="2" name="正方形/長方形 1"/>
          <p:cNvSpPr/>
          <p:nvPr/>
        </p:nvSpPr>
        <p:spPr>
          <a:xfrm>
            <a:off x="3973516" y="1807708"/>
            <a:ext cx="3736920" cy="2215991"/>
          </a:xfrm>
          <a:prstGeom prst="rect">
            <a:avLst/>
          </a:prstGeom>
          <a:noFill/>
          <a:ln>
            <a:solidFill>
              <a:srgbClr val="0070C0"/>
            </a:solidFill>
          </a:ln>
        </p:spPr>
        <p:txBody>
          <a:bodyPr wrap="none" lIns="91440" tIns="45720" rIns="91440" bIns="45720">
            <a:spAutoFit/>
          </a:bodyPr>
          <a:lstStyle/>
          <a:p>
            <a:pPr algn="ctr"/>
            <a:r>
              <a:rPr lang="ja-JP" altLang="en-US" sz="13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分別</a:t>
            </a:r>
            <a:endParaRPr lang="ja-JP" altLang="en-US" sz="13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28563018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1807"/>
            <a:ext cx="12395200" cy="7189807"/>
          </a:xfrm>
          <a:prstGeom prst="rect">
            <a:avLst/>
          </a:prstGeom>
          <a:ln>
            <a:solidFill>
              <a:schemeClr val="bg1"/>
            </a:solidFill>
          </a:ln>
        </p:spPr>
      </p:pic>
      <p:sp>
        <p:nvSpPr>
          <p:cNvPr id="2" name="正方形/長方形 1"/>
          <p:cNvSpPr/>
          <p:nvPr/>
        </p:nvSpPr>
        <p:spPr>
          <a:xfrm>
            <a:off x="911202" y="1461896"/>
            <a:ext cx="10572795" cy="1446550"/>
          </a:xfrm>
          <a:prstGeom prst="rect">
            <a:avLst/>
          </a:prstGeom>
          <a:noFill/>
          <a:ln>
            <a:solidFill>
              <a:schemeClr val="bg1"/>
            </a:solidFill>
          </a:ln>
        </p:spPr>
        <p:txBody>
          <a:bodyPr wrap="square" lIns="91440" tIns="45720" rIns="91440" bIns="45720">
            <a:spAutoFit/>
          </a:bodyPr>
          <a:lstStyle/>
          <a:p>
            <a:pPr algn="ctr"/>
            <a:r>
              <a:rPr lang="ja-JP" altLang="en-US" sz="8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３　つ</a:t>
            </a:r>
            <a:endParaRPr lang="ja-JP" altLang="en-US" sz="8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009800471"/>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54008"/>
            <a:ext cx="12395200" cy="7189807"/>
          </a:xfrm>
          <a:prstGeom prst="rect">
            <a:avLst/>
          </a:prstGeom>
        </p:spPr>
      </p:pic>
      <p:sp>
        <p:nvSpPr>
          <p:cNvPr id="5" name="テキスト ボックス 4"/>
          <p:cNvSpPr txBox="1"/>
          <p:nvPr/>
        </p:nvSpPr>
        <p:spPr>
          <a:xfrm>
            <a:off x="838200" y="546307"/>
            <a:ext cx="10121900" cy="2862322"/>
          </a:xfrm>
          <a:prstGeom prst="rect">
            <a:avLst/>
          </a:prstGeom>
          <a:noFill/>
        </p:spPr>
        <p:txBody>
          <a:bodyPr wrap="square" rtlCol="0">
            <a:spAutoFit/>
          </a:bodyPr>
          <a:lstStyle/>
          <a:p>
            <a:r>
              <a:rPr kumimoji="1" lang="ja-JP" altLang="en-US" sz="6000" dirty="0" smtClean="0"/>
              <a:t>焼却炉の中では、</a:t>
            </a:r>
            <a:endParaRPr kumimoji="1" lang="en-US" altLang="ja-JP" sz="6000" dirty="0" smtClean="0"/>
          </a:p>
          <a:p>
            <a:r>
              <a:rPr kumimoji="1" lang="ja-JP" altLang="en-US" sz="6000" dirty="0" smtClean="0"/>
              <a:t>およそ（　　　　）℃の高温で</a:t>
            </a:r>
            <a:endParaRPr kumimoji="1" lang="en-US" altLang="ja-JP" sz="6000" dirty="0" smtClean="0"/>
          </a:p>
          <a:p>
            <a:r>
              <a:rPr kumimoji="1" lang="ja-JP" altLang="en-US" sz="6000" dirty="0" smtClean="0"/>
              <a:t>もやされる。</a:t>
            </a:r>
            <a:endParaRPr kumimoji="1" lang="ja-JP" altLang="en-US" sz="6000" dirty="0"/>
          </a:p>
        </p:txBody>
      </p:sp>
    </p:spTree>
    <p:extLst>
      <p:ext uri="{BB962C8B-B14F-4D97-AF65-F5344CB8AC3E}">
        <p14:creationId xmlns:p14="http://schemas.microsoft.com/office/powerpoint/2010/main" val="1720144419"/>
      </p:ext>
    </p:extLst>
  </p:cSld>
  <p:clrMapOvr>
    <a:masterClrMapping/>
  </p:clrMapOvr>
  <mc:AlternateContent xmlns:mc="http://schemas.openxmlformats.org/markup-compatibility/2006">
    <mc:Choice xmlns:p14="http://schemas.microsoft.com/office/powerpoint/2010/main" Requires="p14">
      <p:transition spd="slow" p14:dur="2000" advTm="4000"/>
    </mc:Choice>
    <mc:Fallback>
      <p:transition spd="slow" advTm="4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1807"/>
            <a:ext cx="12395200" cy="7189807"/>
          </a:xfrm>
          <a:prstGeom prst="rect">
            <a:avLst/>
          </a:prstGeom>
          <a:ln>
            <a:solidFill>
              <a:schemeClr val="bg1"/>
            </a:solidFill>
          </a:ln>
        </p:spPr>
      </p:pic>
      <p:sp>
        <p:nvSpPr>
          <p:cNvPr id="2" name="正方形/長方形 1"/>
          <p:cNvSpPr/>
          <p:nvPr/>
        </p:nvSpPr>
        <p:spPr>
          <a:xfrm>
            <a:off x="911202" y="1461896"/>
            <a:ext cx="10572795" cy="1446550"/>
          </a:xfrm>
          <a:prstGeom prst="rect">
            <a:avLst/>
          </a:prstGeom>
          <a:noFill/>
          <a:ln>
            <a:solidFill>
              <a:schemeClr val="bg1"/>
            </a:solidFill>
          </a:ln>
        </p:spPr>
        <p:txBody>
          <a:bodyPr wrap="square" lIns="91440" tIns="45720" rIns="91440" bIns="45720">
            <a:spAutoFit/>
          </a:bodyPr>
          <a:lstStyle/>
          <a:p>
            <a:pPr algn="ctr"/>
            <a:r>
              <a:rPr lang="ja-JP" altLang="en-US" sz="8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１０００℃</a:t>
            </a:r>
            <a:endParaRPr lang="ja-JP" altLang="en-US" sz="8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94091448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54008"/>
            <a:ext cx="12395200" cy="7189807"/>
          </a:xfrm>
          <a:prstGeom prst="rect">
            <a:avLst/>
          </a:prstGeom>
        </p:spPr>
      </p:pic>
      <p:sp>
        <p:nvSpPr>
          <p:cNvPr id="5" name="テキスト ボックス 4"/>
          <p:cNvSpPr txBox="1"/>
          <p:nvPr/>
        </p:nvSpPr>
        <p:spPr>
          <a:xfrm>
            <a:off x="838200" y="546307"/>
            <a:ext cx="10121900" cy="1938992"/>
          </a:xfrm>
          <a:prstGeom prst="rect">
            <a:avLst/>
          </a:prstGeom>
          <a:noFill/>
        </p:spPr>
        <p:txBody>
          <a:bodyPr wrap="square" rtlCol="0">
            <a:spAutoFit/>
          </a:bodyPr>
          <a:lstStyle/>
          <a:p>
            <a:r>
              <a:rPr kumimoji="1" lang="ja-JP" altLang="en-US" sz="6000" dirty="0" smtClean="0"/>
              <a:t>工場の機械を管理している</a:t>
            </a:r>
            <a:endParaRPr kumimoji="1" lang="en-US" altLang="ja-JP" sz="6000" dirty="0" smtClean="0"/>
          </a:p>
          <a:p>
            <a:r>
              <a:rPr kumimoji="1" lang="ja-JP" altLang="en-US" sz="6000" dirty="0" smtClean="0"/>
              <a:t>部屋は、（　　　　　　　　）である。</a:t>
            </a:r>
            <a:endParaRPr kumimoji="1" lang="ja-JP" altLang="en-US" sz="6000" dirty="0"/>
          </a:p>
        </p:txBody>
      </p:sp>
    </p:spTree>
    <p:extLst>
      <p:ext uri="{BB962C8B-B14F-4D97-AF65-F5344CB8AC3E}">
        <p14:creationId xmlns:p14="http://schemas.microsoft.com/office/powerpoint/2010/main" val="2585119152"/>
      </p:ext>
    </p:extLst>
  </p:cSld>
  <p:clrMapOvr>
    <a:masterClrMapping/>
  </p:clrMapOvr>
  <mc:AlternateContent xmlns:mc="http://schemas.openxmlformats.org/markup-compatibility/2006">
    <mc:Choice xmlns:p14="http://schemas.microsoft.com/office/powerpoint/2010/main" Requires="p14">
      <p:transition spd="slow" p14:dur="2000" advTm="4000"/>
    </mc:Choice>
    <mc:Fallback>
      <p:transition spd="slow" advTm="4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1807"/>
            <a:ext cx="12395200" cy="7189807"/>
          </a:xfrm>
          <a:prstGeom prst="rect">
            <a:avLst/>
          </a:prstGeom>
          <a:ln>
            <a:solidFill>
              <a:schemeClr val="bg1"/>
            </a:solidFill>
          </a:ln>
        </p:spPr>
      </p:pic>
      <p:sp>
        <p:nvSpPr>
          <p:cNvPr id="2" name="正方形/長方形 1"/>
          <p:cNvSpPr/>
          <p:nvPr/>
        </p:nvSpPr>
        <p:spPr>
          <a:xfrm>
            <a:off x="911202" y="1461896"/>
            <a:ext cx="10572795" cy="1446550"/>
          </a:xfrm>
          <a:prstGeom prst="rect">
            <a:avLst/>
          </a:prstGeom>
          <a:noFill/>
          <a:ln>
            <a:solidFill>
              <a:schemeClr val="bg1"/>
            </a:solidFill>
          </a:ln>
        </p:spPr>
        <p:txBody>
          <a:bodyPr wrap="square" lIns="91440" tIns="45720" rIns="91440" bIns="45720">
            <a:spAutoFit/>
          </a:bodyPr>
          <a:lstStyle/>
          <a:p>
            <a:pPr algn="ctr"/>
            <a:r>
              <a:rPr lang="ja-JP" altLang="en-US" sz="8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中央制御室</a:t>
            </a:r>
            <a:endParaRPr lang="ja-JP" altLang="en-US" sz="8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02595847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54008"/>
            <a:ext cx="12395200" cy="7189807"/>
          </a:xfrm>
          <a:prstGeom prst="rect">
            <a:avLst/>
          </a:prstGeom>
        </p:spPr>
      </p:pic>
      <p:sp>
        <p:nvSpPr>
          <p:cNvPr id="5" name="テキスト ボックス 4"/>
          <p:cNvSpPr txBox="1"/>
          <p:nvPr/>
        </p:nvSpPr>
        <p:spPr>
          <a:xfrm>
            <a:off x="838200" y="546307"/>
            <a:ext cx="10121900" cy="2862322"/>
          </a:xfrm>
          <a:prstGeom prst="rect">
            <a:avLst/>
          </a:prstGeom>
          <a:noFill/>
        </p:spPr>
        <p:txBody>
          <a:bodyPr wrap="square" rtlCol="0">
            <a:spAutoFit/>
          </a:bodyPr>
          <a:lstStyle/>
          <a:p>
            <a:r>
              <a:rPr kumimoji="1" lang="ja-JP" altLang="en-US" sz="6000" dirty="0" smtClean="0"/>
              <a:t>もやすと出てくる</a:t>
            </a:r>
            <a:endParaRPr kumimoji="1" lang="en-US" altLang="ja-JP" sz="6000" dirty="0" smtClean="0"/>
          </a:p>
          <a:p>
            <a:r>
              <a:rPr kumimoji="1" lang="ja-JP" altLang="en-US" sz="6000" dirty="0" smtClean="0"/>
              <a:t>（　　　　　　　　　　　）は取りのぞく装置がついている。</a:t>
            </a:r>
            <a:endParaRPr kumimoji="1" lang="ja-JP" altLang="en-US" sz="6000" dirty="0"/>
          </a:p>
        </p:txBody>
      </p:sp>
    </p:spTree>
    <p:extLst>
      <p:ext uri="{BB962C8B-B14F-4D97-AF65-F5344CB8AC3E}">
        <p14:creationId xmlns:p14="http://schemas.microsoft.com/office/powerpoint/2010/main" val="173552865"/>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1807"/>
            <a:ext cx="12395200" cy="7189807"/>
          </a:xfrm>
          <a:prstGeom prst="rect">
            <a:avLst/>
          </a:prstGeom>
          <a:ln>
            <a:solidFill>
              <a:schemeClr val="bg1"/>
            </a:solidFill>
          </a:ln>
        </p:spPr>
      </p:pic>
      <p:sp>
        <p:nvSpPr>
          <p:cNvPr id="2" name="正方形/長方形 1"/>
          <p:cNvSpPr/>
          <p:nvPr/>
        </p:nvSpPr>
        <p:spPr>
          <a:xfrm>
            <a:off x="911202" y="1461896"/>
            <a:ext cx="10572795" cy="1446550"/>
          </a:xfrm>
          <a:prstGeom prst="rect">
            <a:avLst/>
          </a:prstGeom>
          <a:noFill/>
          <a:ln>
            <a:solidFill>
              <a:schemeClr val="bg1"/>
            </a:solidFill>
          </a:ln>
        </p:spPr>
        <p:txBody>
          <a:bodyPr wrap="square" lIns="91440" tIns="45720" rIns="91440" bIns="45720">
            <a:spAutoFit/>
          </a:bodyPr>
          <a:lstStyle/>
          <a:p>
            <a:pPr algn="ctr"/>
            <a:r>
              <a:rPr lang="ja-JP" altLang="en-US" sz="8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害のあるガスやちり</a:t>
            </a:r>
            <a:endParaRPr lang="ja-JP" altLang="en-US" sz="8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76375311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54008"/>
            <a:ext cx="12395200" cy="7189807"/>
          </a:xfrm>
          <a:prstGeom prst="rect">
            <a:avLst/>
          </a:prstGeom>
        </p:spPr>
      </p:pic>
      <p:sp>
        <p:nvSpPr>
          <p:cNvPr id="5" name="テキスト ボックス 4"/>
          <p:cNvSpPr txBox="1"/>
          <p:nvPr/>
        </p:nvSpPr>
        <p:spPr>
          <a:xfrm>
            <a:off x="838200" y="546307"/>
            <a:ext cx="10121900" cy="2862322"/>
          </a:xfrm>
          <a:prstGeom prst="rect">
            <a:avLst/>
          </a:prstGeom>
          <a:noFill/>
        </p:spPr>
        <p:txBody>
          <a:bodyPr wrap="square" rtlCol="0">
            <a:spAutoFit/>
          </a:bodyPr>
          <a:lstStyle/>
          <a:p>
            <a:r>
              <a:rPr kumimoji="1" lang="ja-JP" altLang="en-US" sz="6000" dirty="0" smtClean="0"/>
              <a:t>もやした後に残る灰は、</a:t>
            </a:r>
            <a:endParaRPr kumimoji="1" lang="en-US" altLang="ja-JP" sz="6000" dirty="0" smtClean="0"/>
          </a:p>
          <a:p>
            <a:r>
              <a:rPr kumimoji="1" lang="ja-JP" altLang="en-US" sz="6000" dirty="0" smtClean="0"/>
              <a:t>荻窪町にある（　　　　　　）へ</a:t>
            </a:r>
            <a:endParaRPr kumimoji="1" lang="en-US" altLang="ja-JP" sz="6000" dirty="0" smtClean="0"/>
          </a:p>
          <a:p>
            <a:r>
              <a:rPr kumimoji="1" lang="ja-JP" altLang="en-US" sz="6000" dirty="0" smtClean="0"/>
              <a:t>運ばれる。</a:t>
            </a:r>
            <a:endParaRPr kumimoji="1" lang="ja-JP" altLang="en-US" sz="6000" dirty="0"/>
          </a:p>
        </p:txBody>
      </p:sp>
    </p:spTree>
    <p:extLst>
      <p:ext uri="{BB962C8B-B14F-4D97-AF65-F5344CB8AC3E}">
        <p14:creationId xmlns:p14="http://schemas.microsoft.com/office/powerpoint/2010/main" val="1924056189"/>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1807"/>
            <a:ext cx="12395200" cy="7189807"/>
          </a:xfrm>
          <a:prstGeom prst="rect">
            <a:avLst/>
          </a:prstGeom>
          <a:ln>
            <a:solidFill>
              <a:schemeClr val="bg1"/>
            </a:solidFill>
          </a:ln>
        </p:spPr>
      </p:pic>
      <p:sp>
        <p:nvSpPr>
          <p:cNvPr id="2" name="正方形/長方形 1"/>
          <p:cNvSpPr/>
          <p:nvPr/>
        </p:nvSpPr>
        <p:spPr>
          <a:xfrm>
            <a:off x="911202" y="1461896"/>
            <a:ext cx="10572795" cy="1446550"/>
          </a:xfrm>
          <a:prstGeom prst="rect">
            <a:avLst/>
          </a:prstGeom>
          <a:noFill/>
          <a:ln>
            <a:solidFill>
              <a:schemeClr val="bg1"/>
            </a:solidFill>
          </a:ln>
        </p:spPr>
        <p:txBody>
          <a:bodyPr wrap="square" lIns="91440" tIns="45720" rIns="91440" bIns="45720">
            <a:spAutoFit/>
          </a:bodyPr>
          <a:lstStyle/>
          <a:p>
            <a:pPr algn="ctr"/>
            <a:r>
              <a:rPr lang="ja-JP" altLang="en-US" sz="8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埋め立て地</a:t>
            </a:r>
            <a:endParaRPr lang="ja-JP" altLang="en-US" sz="8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テキスト ボックス 2"/>
          <p:cNvSpPr txBox="1"/>
          <p:nvPr/>
        </p:nvSpPr>
        <p:spPr>
          <a:xfrm>
            <a:off x="3726612" y="836762"/>
            <a:ext cx="620683" cy="830997"/>
          </a:xfrm>
          <a:prstGeom prst="rect">
            <a:avLst/>
          </a:prstGeom>
          <a:noFill/>
        </p:spPr>
        <p:txBody>
          <a:bodyPr wrap="none" rtlCol="0">
            <a:spAutoFit/>
          </a:bodyPr>
          <a:lstStyle/>
          <a:p>
            <a:r>
              <a:rPr kumimoji="1" lang="ja-JP" altLang="en-US" sz="4800" dirty="0" smtClean="0"/>
              <a:t>う</a:t>
            </a:r>
            <a:endParaRPr kumimoji="1" lang="ja-JP" altLang="en-US" sz="4800" dirty="0"/>
          </a:p>
        </p:txBody>
      </p:sp>
    </p:spTree>
    <p:extLst>
      <p:ext uri="{BB962C8B-B14F-4D97-AF65-F5344CB8AC3E}">
        <p14:creationId xmlns:p14="http://schemas.microsoft.com/office/powerpoint/2010/main" val="269026810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54008"/>
            <a:ext cx="12395200" cy="7189807"/>
          </a:xfrm>
          <a:prstGeom prst="rect">
            <a:avLst/>
          </a:prstGeom>
        </p:spPr>
      </p:pic>
      <p:sp>
        <p:nvSpPr>
          <p:cNvPr id="5" name="テキスト ボックス 4"/>
          <p:cNvSpPr txBox="1"/>
          <p:nvPr/>
        </p:nvSpPr>
        <p:spPr>
          <a:xfrm>
            <a:off x="838199" y="546307"/>
            <a:ext cx="10747075" cy="3785652"/>
          </a:xfrm>
          <a:prstGeom prst="rect">
            <a:avLst/>
          </a:prstGeom>
          <a:noFill/>
        </p:spPr>
        <p:txBody>
          <a:bodyPr wrap="square" rtlCol="0">
            <a:spAutoFit/>
          </a:bodyPr>
          <a:lstStyle/>
          <a:p>
            <a:r>
              <a:rPr kumimoji="1" lang="ja-JP" altLang="en-US" sz="6000" dirty="0" smtClean="0"/>
              <a:t>もやせるごみに、</a:t>
            </a:r>
            <a:endParaRPr kumimoji="1" lang="en-US" altLang="ja-JP" sz="6000" dirty="0" smtClean="0"/>
          </a:p>
          <a:p>
            <a:r>
              <a:rPr kumimoji="1" lang="ja-JP" altLang="en-US" sz="6000" dirty="0" smtClean="0"/>
              <a:t>もやせないごみがまじっていると、（　　　　　　）をいためてしまう。</a:t>
            </a:r>
            <a:endParaRPr kumimoji="1" lang="en-US" altLang="ja-JP" sz="6000" dirty="0" smtClean="0"/>
          </a:p>
          <a:p>
            <a:endParaRPr kumimoji="1" lang="ja-JP" altLang="en-US" sz="6000" dirty="0"/>
          </a:p>
        </p:txBody>
      </p:sp>
    </p:spTree>
    <p:extLst>
      <p:ext uri="{BB962C8B-B14F-4D97-AF65-F5344CB8AC3E}">
        <p14:creationId xmlns:p14="http://schemas.microsoft.com/office/powerpoint/2010/main" val="2205852714"/>
      </p:ext>
    </p:extLst>
  </p:cSld>
  <p:clrMapOvr>
    <a:masterClrMapping/>
  </p:clrMapOvr>
  <mc:AlternateContent xmlns:mc="http://schemas.openxmlformats.org/markup-compatibility/2006">
    <mc:Choice xmlns:p14="http://schemas.microsoft.com/office/powerpoint/2010/main" Requires="p14">
      <p:transition spd="slow" p14:dur="2000" advTm="4000"/>
    </mc:Choice>
    <mc:Fallback>
      <p:transition spd="slow" advTm="4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54008"/>
            <a:ext cx="12395200" cy="7189807"/>
          </a:xfrm>
          <a:prstGeom prst="rect">
            <a:avLst/>
          </a:prstGeom>
        </p:spPr>
      </p:pic>
      <p:sp>
        <p:nvSpPr>
          <p:cNvPr id="5" name="テキスト ボックス 4"/>
          <p:cNvSpPr txBox="1"/>
          <p:nvPr/>
        </p:nvSpPr>
        <p:spPr>
          <a:xfrm>
            <a:off x="965200" y="1232107"/>
            <a:ext cx="9867900" cy="3785652"/>
          </a:xfrm>
          <a:prstGeom prst="rect">
            <a:avLst/>
          </a:prstGeom>
          <a:noFill/>
        </p:spPr>
        <p:txBody>
          <a:bodyPr wrap="square" rtlCol="0">
            <a:spAutoFit/>
          </a:bodyPr>
          <a:lstStyle/>
          <a:p>
            <a:r>
              <a:rPr kumimoji="1" lang="ja-JP" altLang="en-US" sz="4800" dirty="0" smtClean="0"/>
              <a:t>前橋市のごみの出し方について</a:t>
            </a:r>
            <a:endParaRPr kumimoji="1" lang="en-US" altLang="ja-JP" sz="4800" dirty="0" smtClean="0"/>
          </a:p>
          <a:p>
            <a:r>
              <a:rPr kumimoji="1" lang="ja-JP" altLang="en-US" sz="4800" dirty="0" smtClean="0"/>
              <a:t>答えなさい。</a:t>
            </a:r>
            <a:endParaRPr kumimoji="1" lang="en-US" altLang="ja-JP" sz="4800" dirty="0" smtClean="0"/>
          </a:p>
          <a:p>
            <a:r>
              <a:rPr kumimoji="1" lang="ja-JP" altLang="en-US" sz="4800" dirty="0" smtClean="0"/>
              <a:t>次のごみは、何ごみとして出しますか？</a:t>
            </a:r>
            <a:endParaRPr kumimoji="1" lang="en-US" altLang="ja-JP" sz="4800" dirty="0" smtClean="0"/>
          </a:p>
          <a:p>
            <a:endParaRPr kumimoji="1" lang="ja-JP" altLang="en-US" sz="4800" dirty="0"/>
          </a:p>
        </p:txBody>
      </p:sp>
    </p:spTree>
    <p:extLst>
      <p:ext uri="{BB962C8B-B14F-4D97-AF65-F5344CB8AC3E}">
        <p14:creationId xmlns:p14="http://schemas.microsoft.com/office/powerpoint/2010/main" val="1089325698"/>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1807"/>
            <a:ext cx="12395200" cy="7189807"/>
          </a:xfrm>
          <a:prstGeom prst="rect">
            <a:avLst/>
          </a:prstGeom>
          <a:ln>
            <a:solidFill>
              <a:schemeClr val="bg1"/>
            </a:solidFill>
          </a:ln>
        </p:spPr>
      </p:pic>
      <p:sp>
        <p:nvSpPr>
          <p:cNvPr id="2" name="正方形/長方形 1"/>
          <p:cNvSpPr/>
          <p:nvPr/>
        </p:nvSpPr>
        <p:spPr>
          <a:xfrm>
            <a:off x="911202" y="1461896"/>
            <a:ext cx="10572795" cy="1446550"/>
          </a:xfrm>
          <a:prstGeom prst="rect">
            <a:avLst/>
          </a:prstGeom>
          <a:noFill/>
          <a:ln>
            <a:solidFill>
              <a:schemeClr val="bg1"/>
            </a:solidFill>
          </a:ln>
        </p:spPr>
        <p:txBody>
          <a:bodyPr wrap="square" lIns="91440" tIns="45720" rIns="91440" bIns="45720">
            <a:spAutoFit/>
          </a:bodyPr>
          <a:lstStyle/>
          <a:p>
            <a:pPr algn="ctr"/>
            <a:r>
              <a:rPr lang="ja-JP" altLang="en-US" sz="8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焼却炉</a:t>
            </a:r>
            <a:endParaRPr lang="ja-JP" altLang="en-US" sz="8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91424922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54008"/>
            <a:ext cx="12395200" cy="7189807"/>
          </a:xfrm>
          <a:prstGeom prst="rect">
            <a:avLst/>
          </a:prstGeom>
        </p:spPr>
      </p:pic>
      <p:sp>
        <p:nvSpPr>
          <p:cNvPr id="5" name="テキスト ボックス 4"/>
          <p:cNvSpPr txBox="1"/>
          <p:nvPr/>
        </p:nvSpPr>
        <p:spPr>
          <a:xfrm>
            <a:off x="884767" y="732366"/>
            <a:ext cx="10896600" cy="2308324"/>
          </a:xfrm>
          <a:prstGeom prst="rect">
            <a:avLst/>
          </a:prstGeom>
          <a:noFill/>
        </p:spPr>
        <p:txBody>
          <a:bodyPr wrap="square" rtlCol="0">
            <a:spAutoFit/>
          </a:bodyPr>
          <a:lstStyle/>
          <a:p>
            <a:r>
              <a:rPr lang="ja-JP" altLang="en-US" sz="4800" dirty="0" smtClean="0"/>
              <a:t>びん</a:t>
            </a:r>
            <a:r>
              <a:rPr lang="ja-JP" altLang="en-US" sz="4800" dirty="0"/>
              <a:t>やかん，ペットボトル</a:t>
            </a:r>
            <a:r>
              <a:rPr lang="ja-JP" altLang="en-US" sz="4800" dirty="0" smtClean="0"/>
              <a:t>は、</a:t>
            </a:r>
            <a:endParaRPr lang="en-US" altLang="ja-JP" sz="4800" dirty="0" smtClean="0"/>
          </a:p>
          <a:p>
            <a:r>
              <a:rPr lang="ja-JP" altLang="en-US" sz="4800" dirty="0" smtClean="0"/>
              <a:t>清掃工場から（①　　　　　　　）へ</a:t>
            </a:r>
            <a:r>
              <a:rPr lang="ja-JP" altLang="en-US" sz="4800" dirty="0"/>
              <a:t>運ばれて，新しいものに </a:t>
            </a:r>
            <a:r>
              <a:rPr lang="ja-JP" altLang="en-US" sz="4800" dirty="0" smtClean="0"/>
              <a:t>（②　　　　　　　　）される。</a:t>
            </a:r>
            <a:endParaRPr kumimoji="1" lang="ja-JP" altLang="en-US" sz="4800" dirty="0"/>
          </a:p>
        </p:txBody>
      </p:sp>
    </p:spTree>
    <p:extLst>
      <p:ext uri="{BB962C8B-B14F-4D97-AF65-F5344CB8AC3E}">
        <p14:creationId xmlns:p14="http://schemas.microsoft.com/office/powerpoint/2010/main" val="3265538892"/>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1807"/>
            <a:ext cx="12395200" cy="7189807"/>
          </a:xfrm>
          <a:prstGeom prst="rect">
            <a:avLst/>
          </a:prstGeom>
          <a:ln>
            <a:solidFill>
              <a:schemeClr val="bg1"/>
            </a:solidFill>
          </a:ln>
        </p:spPr>
      </p:pic>
      <p:sp>
        <p:nvSpPr>
          <p:cNvPr id="2" name="正方形/長方形 1"/>
          <p:cNvSpPr/>
          <p:nvPr/>
        </p:nvSpPr>
        <p:spPr>
          <a:xfrm>
            <a:off x="2123407" y="811081"/>
            <a:ext cx="8148386" cy="4555093"/>
          </a:xfrm>
          <a:prstGeom prst="rect">
            <a:avLst/>
          </a:prstGeom>
          <a:noFill/>
          <a:ln>
            <a:solidFill>
              <a:schemeClr val="bg1"/>
            </a:solidFill>
          </a:ln>
        </p:spPr>
        <p:txBody>
          <a:bodyPr wrap="none" lIns="91440" tIns="45720" rIns="91440" bIns="45720">
            <a:spAutoFit/>
          </a:bodyPr>
          <a:lstStyle/>
          <a:p>
            <a:r>
              <a:rPr lang="ja-JP" altLang="en-US" sz="115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①再生工場</a:t>
            </a:r>
            <a:endParaRPr lang="en-US" altLang="ja-JP" sz="115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r>
              <a:rPr lang="ja-JP" altLang="en-US" sz="115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②リサイクル</a:t>
            </a:r>
            <a:endParaRPr lang="en-US" altLang="ja-JP" sz="115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ja-JP" altLang="en-US" sz="6000" b="1" cap="none" spc="0"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554601459"/>
      </p:ext>
    </p:extLst>
  </p:cSld>
  <p:clrMapOvr>
    <a:masterClrMapping/>
  </p:clrMapOvr>
  <mc:AlternateContent xmlns:mc="http://schemas.openxmlformats.org/markup-compatibility/2006">
    <mc:Choice xmlns:p14="http://schemas.microsoft.com/office/powerpoint/2010/main" Requires="p14">
      <p:transition spd="slow" p14:dur="2000" advTm="4000"/>
    </mc:Choice>
    <mc:Fallback>
      <p:transition spd="slow" advTm="400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844670" y="518962"/>
            <a:ext cx="10896600" cy="2308324"/>
          </a:xfrm>
          <a:prstGeom prst="rect">
            <a:avLst/>
          </a:prstGeom>
          <a:noFill/>
        </p:spPr>
        <p:txBody>
          <a:bodyPr wrap="square" rtlCol="0">
            <a:spAutoFit/>
          </a:bodyPr>
          <a:lstStyle/>
          <a:p>
            <a:r>
              <a:rPr kumimoji="1" lang="ja-JP" altLang="en-US" sz="4800" dirty="0" smtClean="0"/>
              <a:t>もやせないごみを積んだごみ収集車は、まず、もやせないごみを</a:t>
            </a:r>
            <a:endParaRPr kumimoji="1" lang="en-US" altLang="ja-JP" sz="4800" dirty="0" smtClean="0"/>
          </a:p>
          <a:p>
            <a:r>
              <a:rPr kumimoji="1" lang="ja-JP" altLang="en-US" sz="4800" dirty="0" smtClean="0"/>
              <a:t>（　　　　）に入れる。</a:t>
            </a:r>
            <a:endParaRPr kumimoji="1" lang="ja-JP" altLang="en-US" sz="4800" dirty="0"/>
          </a:p>
        </p:txBody>
      </p:sp>
      <p:pic>
        <p:nvPicPr>
          <p:cNvPr id="3" name="図 2"/>
          <p:cNvPicPr>
            <a:picLocks noChangeAspect="1"/>
          </p:cNvPicPr>
          <p:nvPr/>
        </p:nvPicPr>
        <p:blipFill>
          <a:blip r:embed="rId2"/>
          <a:stretch>
            <a:fillRect/>
          </a:stretch>
        </p:blipFill>
        <p:spPr>
          <a:xfrm>
            <a:off x="6262777" y="2209199"/>
            <a:ext cx="5574731" cy="4519773"/>
          </a:xfrm>
          <a:prstGeom prst="rect">
            <a:avLst/>
          </a:prstGeom>
        </p:spPr>
      </p:pic>
      <p:cxnSp>
        <p:nvCxnSpPr>
          <p:cNvPr id="6" name="直線矢印コネクタ 5"/>
          <p:cNvCxnSpPr/>
          <p:nvPr/>
        </p:nvCxnSpPr>
        <p:spPr>
          <a:xfrm>
            <a:off x="2618733" y="2723811"/>
            <a:ext cx="4989765" cy="19603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8584467"/>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1807"/>
            <a:ext cx="12395200" cy="7189807"/>
          </a:xfrm>
          <a:prstGeom prst="rect">
            <a:avLst/>
          </a:prstGeom>
          <a:ln>
            <a:solidFill>
              <a:schemeClr val="bg1"/>
            </a:solidFill>
          </a:ln>
        </p:spPr>
      </p:pic>
      <p:sp>
        <p:nvSpPr>
          <p:cNvPr id="2" name="正方形/長方形 1"/>
          <p:cNvSpPr/>
          <p:nvPr/>
        </p:nvSpPr>
        <p:spPr>
          <a:xfrm>
            <a:off x="1512667" y="778128"/>
            <a:ext cx="6320961" cy="1862048"/>
          </a:xfrm>
          <a:prstGeom prst="rect">
            <a:avLst/>
          </a:prstGeom>
          <a:noFill/>
          <a:ln>
            <a:solidFill>
              <a:schemeClr val="bg1"/>
            </a:solidFill>
          </a:ln>
        </p:spPr>
        <p:txBody>
          <a:bodyPr wrap="none" lIns="91440" tIns="45720" rIns="91440" bIns="45720">
            <a:spAutoFit/>
          </a:bodyPr>
          <a:lstStyle/>
          <a:p>
            <a:r>
              <a:rPr lang="ja-JP" altLang="en-US" sz="115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ごみピット</a:t>
            </a:r>
            <a:endParaRPr lang="ja-JP" altLang="en-US" sz="115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05903912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54008"/>
            <a:ext cx="12395200" cy="7189807"/>
          </a:xfrm>
          <a:prstGeom prst="rect">
            <a:avLst/>
          </a:prstGeom>
        </p:spPr>
      </p:pic>
      <p:sp>
        <p:nvSpPr>
          <p:cNvPr id="5" name="テキスト ボックス 4"/>
          <p:cNvSpPr txBox="1"/>
          <p:nvPr/>
        </p:nvSpPr>
        <p:spPr>
          <a:xfrm>
            <a:off x="1087884" y="566815"/>
            <a:ext cx="10896600" cy="2308324"/>
          </a:xfrm>
          <a:prstGeom prst="rect">
            <a:avLst/>
          </a:prstGeom>
          <a:noFill/>
        </p:spPr>
        <p:txBody>
          <a:bodyPr wrap="square" rtlCol="0">
            <a:spAutoFit/>
          </a:bodyPr>
          <a:lstStyle/>
          <a:p>
            <a:r>
              <a:rPr kumimoji="1" lang="ja-JP" altLang="en-US" sz="4800" dirty="0" smtClean="0"/>
              <a:t>ピットに入ったもやせないごみを、</a:t>
            </a:r>
            <a:endParaRPr kumimoji="1" lang="en-US" altLang="ja-JP" sz="4800" dirty="0" smtClean="0"/>
          </a:p>
          <a:p>
            <a:r>
              <a:rPr kumimoji="1" lang="ja-JP" altLang="en-US" sz="4800" dirty="0" smtClean="0"/>
              <a:t>ごみクレーンで</a:t>
            </a:r>
            <a:endParaRPr kumimoji="1" lang="en-US" altLang="ja-JP" sz="4800" dirty="0" smtClean="0"/>
          </a:p>
          <a:p>
            <a:r>
              <a:rPr kumimoji="1" lang="ja-JP" altLang="en-US" sz="4800" dirty="0" smtClean="0"/>
              <a:t>（　　　　）に入れる。</a:t>
            </a:r>
            <a:endParaRPr kumimoji="1" lang="ja-JP" altLang="en-US" sz="4800" dirty="0"/>
          </a:p>
        </p:txBody>
      </p:sp>
      <p:pic>
        <p:nvPicPr>
          <p:cNvPr id="6" name="図 5"/>
          <p:cNvPicPr>
            <a:picLocks noChangeAspect="1"/>
          </p:cNvPicPr>
          <p:nvPr/>
        </p:nvPicPr>
        <p:blipFill>
          <a:blip r:embed="rId3"/>
          <a:stretch>
            <a:fillRect/>
          </a:stretch>
        </p:blipFill>
        <p:spPr>
          <a:xfrm>
            <a:off x="6156245" y="2031645"/>
            <a:ext cx="5574731" cy="4519773"/>
          </a:xfrm>
          <a:prstGeom prst="rect">
            <a:avLst/>
          </a:prstGeom>
        </p:spPr>
      </p:pic>
      <p:cxnSp>
        <p:nvCxnSpPr>
          <p:cNvPr id="7" name="直線矢印コネクタ 6"/>
          <p:cNvCxnSpPr/>
          <p:nvPr/>
        </p:nvCxnSpPr>
        <p:spPr>
          <a:xfrm>
            <a:off x="2681056" y="2752078"/>
            <a:ext cx="5193437" cy="21306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773775"/>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1807"/>
            <a:ext cx="12395200" cy="7189807"/>
          </a:xfrm>
          <a:prstGeom prst="rect">
            <a:avLst/>
          </a:prstGeom>
          <a:ln>
            <a:solidFill>
              <a:schemeClr val="bg1"/>
            </a:solidFill>
          </a:ln>
        </p:spPr>
      </p:pic>
      <p:sp>
        <p:nvSpPr>
          <p:cNvPr id="2" name="正方形/長方形 1"/>
          <p:cNvSpPr/>
          <p:nvPr/>
        </p:nvSpPr>
        <p:spPr>
          <a:xfrm>
            <a:off x="1627854" y="1539202"/>
            <a:ext cx="8634986" cy="1862048"/>
          </a:xfrm>
          <a:prstGeom prst="rect">
            <a:avLst/>
          </a:prstGeom>
          <a:noFill/>
          <a:ln>
            <a:solidFill>
              <a:schemeClr val="bg1"/>
            </a:solidFill>
          </a:ln>
        </p:spPr>
        <p:txBody>
          <a:bodyPr wrap="square" lIns="91440" tIns="45720" rIns="91440" bIns="45720">
            <a:spAutoFit/>
          </a:bodyPr>
          <a:lstStyle/>
          <a:p>
            <a:pPr algn="ctr"/>
            <a:r>
              <a:rPr lang="ja-JP" altLang="en-US" sz="115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ホッパ</a:t>
            </a:r>
            <a:endParaRPr lang="ja-JP" altLang="en-US" sz="115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027096551"/>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54008"/>
            <a:ext cx="12395200" cy="7189807"/>
          </a:xfrm>
          <a:prstGeom prst="rect">
            <a:avLst/>
          </a:prstGeom>
        </p:spPr>
      </p:pic>
      <p:sp>
        <p:nvSpPr>
          <p:cNvPr id="5" name="テキスト ボックス 4"/>
          <p:cNvSpPr txBox="1"/>
          <p:nvPr/>
        </p:nvSpPr>
        <p:spPr>
          <a:xfrm>
            <a:off x="723900" y="1765300"/>
            <a:ext cx="10896600" cy="2308324"/>
          </a:xfrm>
          <a:prstGeom prst="rect">
            <a:avLst/>
          </a:prstGeom>
          <a:noFill/>
        </p:spPr>
        <p:txBody>
          <a:bodyPr wrap="square" rtlCol="0">
            <a:spAutoFit/>
          </a:bodyPr>
          <a:lstStyle/>
          <a:p>
            <a:r>
              <a:rPr kumimoji="1" lang="ja-JP" altLang="en-US" sz="4800" dirty="0" smtClean="0"/>
              <a:t>埋め立て地で出てくるよごれた水は、</a:t>
            </a:r>
            <a:endParaRPr kumimoji="1" lang="en-US" altLang="ja-JP" sz="4800" dirty="0" smtClean="0"/>
          </a:p>
          <a:p>
            <a:r>
              <a:rPr kumimoji="1" lang="ja-JP" altLang="en-US" sz="4800" dirty="0" smtClean="0"/>
              <a:t>（　　　　　　　　　）できれいにして、</a:t>
            </a:r>
            <a:endParaRPr kumimoji="1" lang="en-US" altLang="ja-JP" sz="4800" dirty="0" smtClean="0"/>
          </a:p>
          <a:p>
            <a:r>
              <a:rPr kumimoji="1" lang="ja-JP" altLang="en-US" sz="4800" dirty="0" smtClean="0"/>
              <a:t>近くの川に流している。</a:t>
            </a:r>
            <a:endParaRPr kumimoji="1" lang="ja-JP" altLang="en-US" sz="4800" dirty="0"/>
          </a:p>
        </p:txBody>
      </p:sp>
    </p:spTree>
    <p:extLst>
      <p:ext uri="{BB962C8B-B14F-4D97-AF65-F5344CB8AC3E}">
        <p14:creationId xmlns:p14="http://schemas.microsoft.com/office/powerpoint/2010/main" val="1565969449"/>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1807"/>
            <a:ext cx="12395200" cy="7189807"/>
          </a:xfrm>
          <a:prstGeom prst="rect">
            <a:avLst/>
          </a:prstGeom>
          <a:ln>
            <a:solidFill>
              <a:schemeClr val="bg1"/>
            </a:solidFill>
          </a:ln>
        </p:spPr>
      </p:pic>
      <p:sp>
        <p:nvSpPr>
          <p:cNvPr id="2" name="正方形/長方形 1"/>
          <p:cNvSpPr/>
          <p:nvPr/>
        </p:nvSpPr>
        <p:spPr>
          <a:xfrm>
            <a:off x="1738155" y="1592551"/>
            <a:ext cx="8634986" cy="1862048"/>
          </a:xfrm>
          <a:prstGeom prst="rect">
            <a:avLst/>
          </a:prstGeom>
          <a:noFill/>
          <a:ln>
            <a:solidFill>
              <a:schemeClr val="bg1"/>
            </a:solidFill>
          </a:ln>
        </p:spPr>
        <p:txBody>
          <a:bodyPr wrap="square" lIns="91440" tIns="45720" rIns="91440" bIns="45720">
            <a:spAutoFit/>
          </a:bodyPr>
          <a:lstStyle/>
          <a:p>
            <a:pPr algn="ctr"/>
            <a:r>
              <a:rPr lang="ja-JP" altLang="en-US" sz="115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水処理施設</a:t>
            </a:r>
            <a:endParaRPr lang="ja-JP" altLang="en-US" sz="115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48811083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54008"/>
            <a:ext cx="12395200" cy="7189807"/>
          </a:xfrm>
          <a:prstGeom prst="rect">
            <a:avLst/>
          </a:prstGeom>
        </p:spPr>
      </p:pic>
      <p:sp>
        <p:nvSpPr>
          <p:cNvPr id="5" name="テキスト ボックス 4"/>
          <p:cNvSpPr txBox="1"/>
          <p:nvPr/>
        </p:nvSpPr>
        <p:spPr>
          <a:xfrm>
            <a:off x="785723" y="4179944"/>
            <a:ext cx="10363200" cy="2308324"/>
          </a:xfrm>
          <a:prstGeom prst="rect">
            <a:avLst/>
          </a:prstGeom>
          <a:noFill/>
        </p:spPr>
        <p:txBody>
          <a:bodyPr wrap="square" rtlCol="0">
            <a:spAutoFit/>
          </a:bodyPr>
          <a:lstStyle/>
          <a:p>
            <a:r>
              <a:rPr kumimoji="1" lang="ja-JP" altLang="en-US" sz="4800" dirty="0" smtClean="0"/>
              <a:t>　</a:t>
            </a:r>
            <a:r>
              <a:rPr kumimoji="1" lang="ja-JP" altLang="en-US" sz="4800" dirty="0" smtClean="0"/>
              <a:t>２００９年から２０１７年にかけて、</a:t>
            </a:r>
            <a:endParaRPr kumimoji="1" lang="en-US" altLang="ja-JP" sz="4800" dirty="0" smtClean="0"/>
          </a:p>
          <a:p>
            <a:r>
              <a:rPr kumimoji="1" lang="ja-JP" altLang="en-US" sz="4800" dirty="0" smtClean="0"/>
              <a:t>前橋市の人口は横ばいだが、ごみの量は、大きく（　　　　　　）。</a:t>
            </a:r>
            <a:endParaRPr kumimoji="1" lang="ja-JP" altLang="en-US" sz="4800" dirty="0"/>
          </a:p>
        </p:txBody>
      </p:sp>
      <p:pic>
        <p:nvPicPr>
          <p:cNvPr id="2" name="図 1"/>
          <p:cNvPicPr>
            <a:picLocks noChangeAspect="1"/>
          </p:cNvPicPr>
          <p:nvPr/>
        </p:nvPicPr>
        <p:blipFill>
          <a:blip r:embed="rId3"/>
          <a:stretch>
            <a:fillRect/>
          </a:stretch>
        </p:blipFill>
        <p:spPr>
          <a:xfrm>
            <a:off x="1752600" y="675376"/>
            <a:ext cx="8153400" cy="3695700"/>
          </a:xfrm>
          <a:prstGeom prst="rect">
            <a:avLst/>
          </a:prstGeom>
        </p:spPr>
      </p:pic>
    </p:spTree>
    <p:extLst>
      <p:ext uri="{BB962C8B-B14F-4D97-AF65-F5344CB8AC3E}">
        <p14:creationId xmlns:p14="http://schemas.microsoft.com/office/powerpoint/2010/main" val="1236953113"/>
      </p:ext>
    </p:extLst>
  </p:cSld>
  <p:clrMapOvr>
    <a:masterClrMapping/>
  </p:clrMapOvr>
  <mc:AlternateContent xmlns:mc="http://schemas.openxmlformats.org/markup-compatibility/2006">
    <mc:Choice xmlns:p14="http://schemas.microsoft.com/office/powerpoint/2010/main" Requires="p14">
      <p:transition spd="slow" p14:dur="2000" advTm="7000"/>
    </mc:Choice>
    <mc:Fallback>
      <p:transition spd="slow" advTm="7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54008"/>
            <a:ext cx="12395200" cy="7189807"/>
          </a:xfrm>
          <a:prstGeom prst="rect">
            <a:avLst/>
          </a:prstGeom>
        </p:spPr>
      </p:pic>
      <p:pic>
        <p:nvPicPr>
          <p:cNvPr id="1026" name="Picture 2" descr="https://4.bp.blogspot.com/-dhzr2EMIRB8/UqmPXeYqraI/AAAAAAAAbiI/sURc9w91yUs/s800/gomi_namagom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479" y="1896754"/>
            <a:ext cx="4685162" cy="4468508"/>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4278702" y="672219"/>
            <a:ext cx="3916393" cy="1107996"/>
          </a:xfrm>
          <a:prstGeom prst="rect">
            <a:avLst/>
          </a:prstGeom>
          <a:noFill/>
        </p:spPr>
        <p:txBody>
          <a:bodyPr wrap="square" rtlCol="0">
            <a:spAutoFit/>
          </a:bodyPr>
          <a:lstStyle/>
          <a:p>
            <a:r>
              <a:rPr kumimoji="1" lang="ja-JP" altLang="en-US" sz="6600" dirty="0" smtClean="0"/>
              <a:t>生ごみ</a:t>
            </a:r>
            <a:endParaRPr kumimoji="1" lang="ja-JP" altLang="en-US" sz="6600" dirty="0"/>
          </a:p>
        </p:txBody>
      </p:sp>
    </p:spTree>
    <p:extLst>
      <p:ext uri="{BB962C8B-B14F-4D97-AF65-F5344CB8AC3E}">
        <p14:creationId xmlns:p14="http://schemas.microsoft.com/office/powerpoint/2010/main" val="2582435570"/>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1807"/>
            <a:ext cx="12395200" cy="7189807"/>
          </a:xfrm>
          <a:prstGeom prst="rect">
            <a:avLst/>
          </a:prstGeom>
          <a:ln>
            <a:solidFill>
              <a:schemeClr val="bg1"/>
            </a:solidFill>
          </a:ln>
        </p:spPr>
      </p:pic>
      <p:sp>
        <p:nvSpPr>
          <p:cNvPr id="2" name="正方形/長方形 1"/>
          <p:cNvSpPr/>
          <p:nvPr/>
        </p:nvSpPr>
        <p:spPr>
          <a:xfrm>
            <a:off x="2910083" y="1665096"/>
            <a:ext cx="6873997" cy="1862048"/>
          </a:xfrm>
          <a:prstGeom prst="rect">
            <a:avLst/>
          </a:prstGeom>
          <a:noFill/>
          <a:ln>
            <a:solidFill>
              <a:schemeClr val="bg1"/>
            </a:solidFill>
          </a:ln>
        </p:spPr>
        <p:txBody>
          <a:bodyPr wrap="none" lIns="91440" tIns="45720" rIns="91440" bIns="45720">
            <a:spAutoFit/>
          </a:bodyPr>
          <a:lstStyle/>
          <a:p>
            <a:pPr algn="ctr"/>
            <a:r>
              <a:rPr lang="ja-JP" altLang="en-US" sz="115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へっている</a:t>
            </a:r>
            <a:endParaRPr lang="ja-JP" altLang="en-US" sz="115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13328005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54008"/>
            <a:ext cx="12395200" cy="7189807"/>
          </a:xfrm>
          <a:prstGeom prst="rect">
            <a:avLst/>
          </a:prstGeom>
        </p:spPr>
      </p:pic>
      <p:sp>
        <p:nvSpPr>
          <p:cNvPr id="5" name="テキスト ボックス 4"/>
          <p:cNvSpPr txBox="1"/>
          <p:nvPr/>
        </p:nvSpPr>
        <p:spPr>
          <a:xfrm>
            <a:off x="1264963" y="481352"/>
            <a:ext cx="9127236" cy="6186309"/>
          </a:xfrm>
          <a:prstGeom prst="rect">
            <a:avLst/>
          </a:prstGeom>
          <a:noFill/>
        </p:spPr>
        <p:txBody>
          <a:bodyPr wrap="square" rtlCol="0">
            <a:spAutoFit/>
          </a:bodyPr>
          <a:lstStyle/>
          <a:p>
            <a:r>
              <a:rPr kumimoji="1" lang="ja-JP" altLang="en-US" sz="6600" dirty="0" smtClean="0"/>
              <a:t>　</a:t>
            </a:r>
            <a:r>
              <a:rPr kumimoji="1" lang="ja-JP" altLang="en-US" sz="6600" dirty="0" smtClean="0"/>
              <a:t>前橋市では、</a:t>
            </a:r>
            <a:endParaRPr kumimoji="1" lang="en-US" altLang="ja-JP" sz="6600" dirty="0" smtClean="0"/>
          </a:p>
          <a:p>
            <a:r>
              <a:rPr kumimoji="1" lang="ja-JP" altLang="en-US" sz="6600" dirty="0" smtClean="0"/>
              <a:t>資源・ごみ分別アプリ「（</a:t>
            </a:r>
            <a:r>
              <a:rPr kumimoji="1" lang="ja-JP" altLang="en-US" sz="6600" dirty="0" smtClean="0"/>
              <a:t>　　　　　</a:t>
            </a:r>
            <a:r>
              <a:rPr kumimoji="1" lang="ja-JP" altLang="en-US" sz="6600" dirty="0" smtClean="0"/>
              <a:t>）」を配信し、</a:t>
            </a:r>
            <a:endParaRPr kumimoji="1" lang="en-US" altLang="ja-JP" sz="6600" dirty="0" smtClean="0"/>
          </a:p>
          <a:p>
            <a:r>
              <a:rPr kumimoji="1" lang="ja-JP" altLang="en-US" sz="6600" dirty="0" smtClean="0"/>
              <a:t>市民がごみの種類別の収集日をかくにんできるようにしている。</a:t>
            </a:r>
            <a:endParaRPr kumimoji="1" lang="ja-JP" altLang="en-US" sz="6600" dirty="0"/>
          </a:p>
        </p:txBody>
      </p:sp>
    </p:spTree>
    <p:extLst>
      <p:ext uri="{BB962C8B-B14F-4D97-AF65-F5344CB8AC3E}">
        <p14:creationId xmlns:p14="http://schemas.microsoft.com/office/powerpoint/2010/main" val="2672410887"/>
      </p:ext>
    </p:extLst>
  </p:cSld>
  <p:clrMapOvr>
    <a:masterClrMapping/>
  </p:clrMapOvr>
  <mc:AlternateContent xmlns:mc="http://schemas.openxmlformats.org/markup-compatibility/2006">
    <mc:Choice xmlns:p14="http://schemas.microsoft.com/office/powerpoint/2010/main" Requires="p14">
      <p:transition spd="slow" p14:dur="2000" advTm="7000"/>
    </mc:Choice>
    <mc:Fallback>
      <p:transition spd="slow" advTm="700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1807"/>
            <a:ext cx="12395200" cy="7189807"/>
          </a:xfrm>
          <a:prstGeom prst="rect">
            <a:avLst/>
          </a:prstGeom>
          <a:ln>
            <a:solidFill>
              <a:schemeClr val="bg1"/>
            </a:solidFill>
          </a:ln>
        </p:spPr>
      </p:pic>
      <p:sp>
        <p:nvSpPr>
          <p:cNvPr id="2" name="正方形/長方形 1"/>
          <p:cNvSpPr/>
          <p:nvPr/>
        </p:nvSpPr>
        <p:spPr>
          <a:xfrm>
            <a:off x="2930450" y="523783"/>
            <a:ext cx="6840334" cy="1862048"/>
          </a:xfrm>
          <a:prstGeom prst="rect">
            <a:avLst/>
          </a:prstGeom>
          <a:noFill/>
          <a:ln>
            <a:solidFill>
              <a:schemeClr val="bg1"/>
            </a:solidFill>
          </a:ln>
        </p:spPr>
        <p:txBody>
          <a:bodyPr wrap="none" lIns="91440" tIns="45720" rIns="91440" bIns="45720">
            <a:spAutoFit/>
          </a:bodyPr>
          <a:lstStyle/>
          <a:p>
            <a:pPr algn="ctr"/>
            <a:r>
              <a:rPr lang="ja-JP" altLang="en-US" sz="115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さん</a:t>
            </a:r>
            <a:r>
              <a:rPr lang="ja-JP" altLang="en-US" sz="115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あーる</a:t>
            </a:r>
            <a:endParaRPr lang="ja-JP" altLang="en-US" sz="115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75159607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54008"/>
            <a:ext cx="12395200" cy="7189807"/>
          </a:xfrm>
          <a:prstGeom prst="rect">
            <a:avLst/>
          </a:prstGeom>
        </p:spPr>
      </p:pic>
      <p:sp>
        <p:nvSpPr>
          <p:cNvPr id="5" name="テキスト ボックス 4"/>
          <p:cNvSpPr txBox="1"/>
          <p:nvPr/>
        </p:nvSpPr>
        <p:spPr>
          <a:xfrm>
            <a:off x="977900" y="508669"/>
            <a:ext cx="9127236" cy="3046988"/>
          </a:xfrm>
          <a:prstGeom prst="rect">
            <a:avLst/>
          </a:prstGeom>
          <a:noFill/>
        </p:spPr>
        <p:txBody>
          <a:bodyPr wrap="square" rtlCol="0">
            <a:spAutoFit/>
          </a:bodyPr>
          <a:lstStyle/>
          <a:p>
            <a:r>
              <a:rPr kumimoji="1" lang="ja-JP" altLang="en-US" sz="4800" dirty="0" smtClean="0"/>
              <a:t>　</a:t>
            </a:r>
            <a:r>
              <a:rPr kumimoji="1" lang="ja-JP" altLang="en-US" sz="4800" dirty="0" smtClean="0"/>
              <a:t>前橋市は、</a:t>
            </a:r>
            <a:endParaRPr kumimoji="1" lang="en-US" altLang="ja-JP" sz="4800" dirty="0" smtClean="0"/>
          </a:p>
          <a:p>
            <a:r>
              <a:rPr kumimoji="1" lang="ja-JP" altLang="en-US" sz="4800" dirty="0" smtClean="0"/>
              <a:t>（　　　　　　　　　）年に</a:t>
            </a:r>
            <a:endParaRPr kumimoji="1" lang="en-US" altLang="ja-JP" sz="4800" dirty="0" smtClean="0"/>
          </a:p>
          <a:p>
            <a:r>
              <a:rPr kumimoji="1" lang="ja-JP" altLang="en-US" sz="4800" dirty="0" smtClean="0"/>
              <a:t>「前橋環境都市宣言」をした。</a:t>
            </a:r>
            <a:endParaRPr kumimoji="1" lang="en-US" altLang="ja-JP" sz="4800" dirty="0" smtClean="0"/>
          </a:p>
          <a:p>
            <a:endParaRPr kumimoji="1" lang="ja-JP" altLang="en-US" sz="4800" dirty="0"/>
          </a:p>
        </p:txBody>
      </p:sp>
    </p:spTree>
    <p:extLst>
      <p:ext uri="{BB962C8B-B14F-4D97-AF65-F5344CB8AC3E}">
        <p14:creationId xmlns:p14="http://schemas.microsoft.com/office/powerpoint/2010/main" val="3469001037"/>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1807"/>
            <a:ext cx="12395200" cy="7189807"/>
          </a:xfrm>
          <a:prstGeom prst="rect">
            <a:avLst/>
          </a:prstGeom>
          <a:ln>
            <a:solidFill>
              <a:schemeClr val="bg1"/>
            </a:solidFill>
          </a:ln>
        </p:spPr>
      </p:pic>
      <p:sp>
        <p:nvSpPr>
          <p:cNvPr id="2" name="正方形/長方形 1"/>
          <p:cNvSpPr/>
          <p:nvPr/>
        </p:nvSpPr>
        <p:spPr>
          <a:xfrm>
            <a:off x="1241365" y="1665096"/>
            <a:ext cx="10211450" cy="1569660"/>
          </a:xfrm>
          <a:prstGeom prst="rect">
            <a:avLst/>
          </a:prstGeom>
          <a:noFill/>
          <a:ln>
            <a:solidFill>
              <a:schemeClr val="bg1"/>
            </a:solidFill>
          </a:ln>
        </p:spPr>
        <p:txBody>
          <a:bodyPr wrap="none" lIns="91440" tIns="45720" rIns="91440" bIns="45720">
            <a:spAutoFit/>
          </a:bodyPr>
          <a:lstStyle/>
          <a:p>
            <a:pPr algn="ctr"/>
            <a:r>
              <a:rPr lang="ja-JP" altLang="en-US" sz="96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平成１６（２００４）年</a:t>
            </a:r>
            <a:endParaRPr lang="ja-JP" altLang="en-US" sz="9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56890747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54008"/>
            <a:ext cx="12395200" cy="7189807"/>
          </a:xfrm>
          <a:prstGeom prst="rect">
            <a:avLst/>
          </a:prstGeom>
        </p:spPr>
      </p:pic>
      <p:sp>
        <p:nvSpPr>
          <p:cNvPr id="5" name="テキスト ボックス 4"/>
          <p:cNvSpPr txBox="1"/>
          <p:nvPr/>
        </p:nvSpPr>
        <p:spPr>
          <a:xfrm>
            <a:off x="825500" y="567935"/>
            <a:ext cx="10147300" cy="3046988"/>
          </a:xfrm>
          <a:prstGeom prst="rect">
            <a:avLst/>
          </a:prstGeom>
          <a:noFill/>
        </p:spPr>
        <p:txBody>
          <a:bodyPr wrap="square" rtlCol="0">
            <a:spAutoFit/>
          </a:bodyPr>
          <a:lstStyle/>
          <a:p>
            <a:r>
              <a:rPr kumimoji="1" lang="ja-JP" altLang="en-US" sz="4800" dirty="0" smtClean="0"/>
              <a:t>　</a:t>
            </a:r>
            <a:r>
              <a:rPr kumimoji="1" lang="ja-JP" altLang="en-US" sz="4800" dirty="0" smtClean="0"/>
              <a:t>（　　　　　　　）法に合わせ、</a:t>
            </a:r>
            <a:endParaRPr kumimoji="1" lang="en-US" altLang="ja-JP" sz="4800" dirty="0" smtClean="0"/>
          </a:p>
          <a:p>
            <a:r>
              <a:rPr kumimoji="1" lang="ja-JP" altLang="en-US" sz="4800" dirty="0" smtClean="0"/>
              <a:t>わたしたちは、使えなくなったテレビや</a:t>
            </a:r>
            <a:endParaRPr kumimoji="1" lang="en-US" altLang="ja-JP" sz="4800" dirty="0" smtClean="0"/>
          </a:p>
          <a:p>
            <a:r>
              <a:rPr kumimoji="1" lang="ja-JP" altLang="en-US" sz="4800" dirty="0" smtClean="0"/>
              <a:t>冷蔵庫などの家電製品を小売店に出すようにすることが大切である。</a:t>
            </a:r>
            <a:endParaRPr kumimoji="1" lang="ja-JP" altLang="en-US" sz="4800" dirty="0"/>
          </a:p>
        </p:txBody>
      </p:sp>
    </p:spTree>
    <p:extLst>
      <p:ext uri="{BB962C8B-B14F-4D97-AF65-F5344CB8AC3E}">
        <p14:creationId xmlns:p14="http://schemas.microsoft.com/office/powerpoint/2010/main" val="3970658858"/>
      </p:ext>
    </p:extLst>
  </p:cSld>
  <p:clrMapOvr>
    <a:masterClrMapping/>
  </p:clrMapOvr>
  <mc:AlternateContent xmlns:mc="http://schemas.openxmlformats.org/markup-compatibility/2006">
    <mc:Choice xmlns:p14="http://schemas.microsoft.com/office/powerpoint/2010/main" Requires="p14">
      <p:transition spd="slow" p14:dur="2000" advTm="7000"/>
    </mc:Choice>
    <mc:Fallback>
      <p:transition spd="slow" advTm="700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1807"/>
            <a:ext cx="12395200" cy="7189807"/>
          </a:xfrm>
          <a:prstGeom prst="rect">
            <a:avLst/>
          </a:prstGeom>
          <a:ln>
            <a:solidFill>
              <a:schemeClr val="bg1"/>
            </a:solidFill>
          </a:ln>
        </p:spPr>
      </p:pic>
      <p:sp>
        <p:nvSpPr>
          <p:cNvPr id="2" name="正方形/長方形 1"/>
          <p:cNvSpPr/>
          <p:nvPr/>
        </p:nvSpPr>
        <p:spPr>
          <a:xfrm>
            <a:off x="1435444" y="2009471"/>
            <a:ext cx="9302547" cy="1569660"/>
          </a:xfrm>
          <a:prstGeom prst="rect">
            <a:avLst/>
          </a:prstGeom>
          <a:noFill/>
          <a:ln>
            <a:solidFill>
              <a:schemeClr val="bg1"/>
            </a:solidFill>
          </a:ln>
        </p:spPr>
        <p:txBody>
          <a:bodyPr wrap="none" lIns="91440" tIns="45720" rIns="91440" bIns="45720">
            <a:spAutoFit/>
          </a:bodyPr>
          <a:lstStyle/>
          <a:p>
            <a:pPr algn="ctr"/>
            <a:r>
              <a:rPr lang="ja-JP" altLang="en-US" sz="96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家電リサイクル法</a:t>
            </a:r>
            <a:endParaRPr lang="ja-JP" altLang="en-US" sz="9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698511237"/>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 y="-331807"/>
            <a:ext cx="12395200" cy="7189807"/>
          </a:xfrm>
          <a:prstGeom prst="rect">
            <a:avLst/>
          </a:prstGeom>
        </p:spPr>
      </p:pic>
      <p:sp>
        <p:nvSpPr>
          <p:cNvPr id="2" name="正方形/長方形 1"/>
          <p:cNvSpPr/>
          <p:nvPr/>
        </p:nvSpPr>
        <p:spPr>
          <a:xfrm>
            <a:off x="388189" y="265136"/>
            <a:ext cx="11335109" cy="3985706"/>
          </a:xfrm>
          <a:prstGeom prst="rect">
            <a:avLst/>
          </a:prstGeom>
          <a:noFill/>
          <a:ln>
            <a:solidFill>
              <a:srgbClr val="0070C0"/>
            </a:solidFill>
          </a:ln>
        </p:spPr>
        <p:txBody>
          <a:bodyPr wrap="square" lIns="91440" tIns="45720" rIns="91440" bIns="45720">
            <a:spAutoFit/>
          </a:bodyPr>
          <a:lstStyle/>
          <a:p>
            <a:pPr algn="ctr"/>
            <a:r>
              <a:rPr lang="ja-JP" altLang="en-US" sz="13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可燃ごみ</a:t>
            </a:r>
            <a:endParaRPr lang="en-US" altLang="ja-JP" sz="13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r>
              <a:rPr lang="ja-JP" altLang="en-US" sz="115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（もやせるごみ）</a:t>
            </a:r>
            <a:endParaRPr lang="ja-JP" altLang="en-US" sz="115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33396069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54008"/>
            <a:ext cx="12395200" cy="7189807"/>
          </a:xfrm>
          <a:prstGeom prst="rect">
            <a:avLst/>
          </a:prstGeom>
        </p:spPr>
      </p:pic>
      <p:sp>
        <p:nvSpPr>
          <p:cNvPr id="5" name="テキスト ボックス 4"/>
          <p:cNvSpPr txBox="1"/>
          <p:nvPr/>
        </p:nvSpPr>
        <p:spPr>
          <a:xfrm>
            <a:off x="3391619" y="701583"/>
            <a:ext cx="3932208" cy="1200329"/>
          </a:xfrm>
          <a:prstGeom prst="rect">
            <a:avLst/>
          </a:prstGeom>
          <a:noFill/>
        </p:spPr>
        <p:txBody>
          <a:bodyPr wrap="square" rtlCol="0">
            <a:spAutoFit/>
          </a:bodyPr>
          <a:lstStyle/>
          <a:p>
            <a:r>
              <a:rPr kumimoji="1" lang="ja-JP" altLang="en-US" sz="7200" dirty="0" smtClean="0"/>
              <a:t>空きかん</a:t>
            </a:r>
            <a:endParaRPr kumimoji="1" lang="ja-JP" altLang="en-US" sz="7200" dirty="0"/>
          </a:p>
        </p:txBody>
      </p:sp>
      <p:pic>
        <p:nvPicPr>
          <p:cNvPr id="2050" name="Picture 2" descr="https://2.bp.blogspot.com/-zMvEJLgI120/UqmPU1K526I/AAAAAAAAbhg/cU0zpwuZSfQ/s800/gomi_akik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7267" y="2115967"/>
            <a:ext cx="4669887" cy="4334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601351"/>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1807"/>
            <a:ext cx="12395200" cy="7189807"/>
          </a:xfrm>
          <a:prstGeom prst="rect">
            <a:avLst/>
          </a:prstGeom>
        </p:spPr>
      </p:pic>
      <p:sp>
        <p:nvSpPr>
          <p:cNvPr id="2" name="正方形/長方形 1"/>
          <p:cNvSpPr/>
          <p:nvPr/>
        </p:nvSpPr>
        <p:spPr>
          <a:xfrm>
            <a:off x="1897811" y="2321960"/>
            <a:ext cx="8143335" cy="2215991"/>
          </a:xfrm>
          <a:prstGeom prst="rect">
            <a:avLst/>
          </a:prstGeom>
          <a:noFill/>
          <a:ln>
            <a:solidFill>
              <a:srgbClr val="0070C0"/>
            </a:solidFill>
          </a:ln>
        </p:spPr>
        <p:txBody>
          <a:bodyPr wrap="square" lIns="91440" tIns="45720" rIns="91440" bIns="45720">
            <a:spAutoFit/>
          </a:bodyPr>
          <a:lstStyle/>
          <a:p>
            <a:pPr algn="ctr"/>
            <a:r>
              <a:rPr lang="ja-JP" altLang="en-US" sz="13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資源ごみ</a:t>
            </a:r>
            <a:endParaRPr lang="ja-JP" altLang="en-US" sz="13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25937617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54008"/>
            <a:ext cx="12395200" cy="7189807"/>
          </a:xfrm>
          <a:prstGeom prst="rect">
            <a:avLst/>
          </a:prstGeom>
        </p:spPr>
      </p:pic>
      <p:sp>
        <p:nvSpPr>
          <p:cNvPr id="5" name="テキスト ボックス 4"/>
          <p:cNvSpPr txBox="1"/>
          <p:nvPr/>
        </p:nvSpPr>
        <p:spPr>
          <a:xfrm>
            <a:off x="3833163" y="940086"/>
            <a:ext cx="4534460" cy="1200329"/>
          </a:xfrm>
          <a:prstGeom prst="rect">
            <a:avLst/>
          </a:prstGeom>
          <a:noFill/>
        </p:spPr>
        <p:txBody>
          <a:bodyPr wrap="square" rtlCol="0">
            <a:spAutoFit/>
          </a:bodyPr>
          <a:lstStyle/>
          <a:p>
            <a:r>
              <a:rPr kumimoji="1" lang="ja-JP" altLang="en-US" sz="7200" dirty="0" smtClean="0"/>
              <a:t>白熱電球</a:t>
            </a:r>
            <a:endParaRPr kumimoji="1" lang="ja-JP" altLang="en-US" sz="7200" dirty="0"/>
          </a:p>
        </p:txBody>
      </p:sp>
      <p:pic>
        <p:nvPicPr>
          <p:cNvPr id="3074" name="Picture 2" descr="割れた電球のイラスト | 無料のフリー素材 イラストエイ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3134" y="2227113"/>
            <a:ext cx="4501298" cy="4501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827898"/>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1236</TotalTime>
  <Words>285</Words>
  <Application>Microsoft Office PowerPoint</Application>
  <PresentationFormat>ワイド画面</PresentationFormat>
  <Paragraphs>99</Paragraphs>
  <Slides>56</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56</vt:i4>
      </vt:variant>
    </vt:vector>
  </HeadingPairs>
  <TitlesOfParts>
    <vt:vector size="61" baseType="lpstr">
      <vt:lpstr>ＭＳ Ｐゴシック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石田　俊彦</dc:creator>
  <cp:lastModifiedBy>Microsoft アカウント</cp:lastModifiedBy>
  <cp:revision>100</cp:revision>
  <dcterms:created xsi:type="dcterms:W3CDTF">2017-12-24T23:39:35Z</dcterms:created>
  <dcterms:modified xsi:type="dcterms:W3CDTF">2021-08-05T06:48:07Z</dcterms:modified>
</cp:coreProperties>
</file>